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regular r:id="rId7"/>
      <p:bold r:id="rId8"/>
    </p:embeddedFont>
    <p:embeddedFont>
      <p:font typeface="IBM Plex Sans Light" panose="020B0403050203000203" pitchFamily="34" charset="0"/>
      <p:regular r:id="rId9"/>
    </p:embeddedFont>
    <p:embeddedFont>
      <p:font typeface="IBM Plex Sans SemiBold" panose="020B0703050203000203" pitchFamily="34" charset="0"/>
      <p:bold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commentAuthors" Target="commentAuthors.xml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3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922930" cy="9972675"/>
            <a:chOff x="356819" y="359857"/>
            <a:chExt cx="692293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274824" y="359857"/>
              <a:ext cx="5921995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5923543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19" y="359858"/>
              <a:ext cx="82930" cy="9581948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68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el-GR" sz="1200" dirty="0">
                <a:solidFill>
                  <a:srgbClr val="995469"/>
                </a:solidFill>
              </a:rPr>
              <a:t>ΒΕΛΤΙΩΣΗ </a:t>
            </a:r>
          </a:p>
          <a:p>
            <a:pPr>
              <a:lnSpc>
                <a:spcPts val="1520"/>
              </a:lnSpc>
            </a:pPr>
            <a:r>
              <a:rPr lang="el-GR" sz="1200" dirty="0">
                <a:solidFill>
                  <a:srgbClr val="995469"/>
                </a:solidFill>
              </a:rPr>
              <a:t>ΤΗΣ ΔΙΑΓΝΩΣΗΣ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el-GR" sz="1430" dirty="0">
                <a:solidFill>
                  <a:srgbClr val="995469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1520"/>
              </a:lnSpc>
            </a:pPr>
            <a:r>
              <a:rPr lang="el-GR" sz="1430" dirty="0">
                <a:solidFill>
                  <a:srgbClr val="995469"/>
                </a:solidFill>
                <a:latin typeface="+mj-lt"/>
              </a:rPr>
              <a:t>ΤΗΣ ΖΩΗΣ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4824" y="812946"/>
            <a:ext cx="5007076" cy="994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l-GR" sz="2800" dirty="0">
                <a:solidFill>
                  <a:schemeClr val="bg1"/>
                </a:solidFill>
                <a:latin typeface="IBM Plex Sans Light" panose="020B0403050203000203" pitchFamily="34" charset="0"/>
              </a:rPr>
              <a:t>Η ΔΙΑΓΝΩΣΤΙΚΗ </a:t>
            </a:r>
          </a:p>
          <a:p>
            <a:pPr algn="ctr">
              <a:lnSpc>
                <a:spcPts val="3600"/>
              </a:lnSpc>
            </a:pPr>
            <a:r>
              <a:rPr lang="el-GR" sz="2800" b="1" dirty="0">
                <a:solidFill>
                  <a:schemeClr val="bg1"/>
                </a:solidFill>
                <a:latin typeface="+mj-lt"/>
              </a:rPr>
              <a:t>ΠΡΟΚΛΗΣΗ ΤΟΥ ΜΥΕΛΩΜΑΤΟΣ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255925" y="2537104"/>
            <a:ext cx="1758911" cy="2045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l-GR" sz="1500" dirty="0">
                <a:solidFill>
                  <a:srgbClr val="05628D"/>
                </a:solidFill>
              </a:rPr>
              <a:t>Τα συμπτώματα του μυελώματος είναι </a:t>
            </a:r>
          </a:p>
          <a:p>
            <a:pPr>
              <a:lnSpc>
                <a:spcPts val="2100"/>
              </a:lnSpc>
            </a:pPr>
            <a:r>
              <a:rPr lang="el-GR" sz="220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μη ιδιάζοντα </a:t>
            </a:r>
          </a:p>
          <a:p>
            <a:pPr>
              <a:lnSpc>
                <a:spcPts val="1300"/>
              </a:lnSpc>
            </a:pPr>
            <a:r>
              <a:rPr lang="el-GR" sz="1000" dirty="0">
                <a:solidFill>
                  <a:srgbClr val="05628D"/>
                </a:solidFill>
              </a:rPr>
              <a:t>(π.χ. πόνος στην πλάτη και κόπωση), </a:t>
            </a:r>
            <a:br>
              <a:rPr lang="el-GR" sz="1000" dirty="0">
                <a:solidFill>
                  <a:srgbClr val="05628D"/>
                </a:solidFill>
              </a:rPr>
            </a:br>
            <a:r>
              <a:rPr lang="el-GR" sz="1000" dirty="0">
                <a:solidFill>
                  <a:srgbClr val="05628D"/>
                </a:solidFill>
              </a:rPr>
              <a:t>και δυσχεραίνουν τη διάγνωσή</a:t>
            </a:r>
            <a:r>
              <a:rPr lang="el-GR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</a:t>
            </a:r>
            <a:br>
              <a:rPr lang="el-GR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</a:br>
            <a:r>
              <a:rPr lang="el-GR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στην πρωτοβάθμια </a:t>
            </a:r>
            <a:r>
              <a:rPr lang="el-GR" sz="1000" dirty="0">
                <a:solidFill>
                  <a:srgbClr val="05628D"/>
                </a:solidFill>
              </a:rPr>
              <a:t>περίθαλψη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181184" y="2392530"/>
            <a:ext cx="2127313" cy="2186368"/>
            <a:chOff x="7483218" y="3205227"/>
            <a:chExt cx="2127313" cy="218636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540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633749" y="3205227"/>
              <a:ext cx="1976782" cy="21863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l-GR" sz="1100" dirty="0">
                  <a:solidFill>
                    <a:srgbClr val="05628D"/>
                  </a:solidFill>
                </a:rPr>
                <a:t>Οι ασθενείς με μυέλωμα </a:t>
              </a:r>
            </a:p>
            <a:p>
              <a:pPr>
                <a:lnSpc>
                  <a:spcPts val="1400"/>
                </a:lnSpc>
              </a:pPr>
              <a:r>
                <a:rPr lang="el-GR" sz="1100" dirty="0">
                  <a:solidFill>
                    <a:srgbClr val="05628D"/>
                  </a:solidFill>
                </a:rPr>
                <a:t>είναι πιθανό να απευθυνθούν</a:t>
              </a:r>
            </a:p>
            <a:p>
              <a:pPr marL="360000">
                <a:lnSpc>
                  <a:spcPts val="2200"/>
                </a:lnSpc>
              </a:pPr>
              <a:r>
                <a:rPr lang="el-GR" sz="20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ή περισσότερες </a:t>
              </a:r>
            </a:p>
            <a:p>
              <a:pPr marL="360000">
                <a:lnSpc>
                  <a:spcPts val="2200"/>
                </a:lnSpc>
              </a:pPr>
              <a:r>
                <a:rPr lang="el-GR" sz="20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φορές </a:t>
              </a:r>
            </a:p>
            <a:p>
              <a:pPr>
                <a:lnSpc>
                  <a:spcPts val="1400"/>
                </a:lnSpc>
              </a:pPr>
              <a:r>
                <a:rPr lang="de-DE" sz="1100" dirty="0">
                  <a:solidFill>
                    <a:srgbClr val="05628D"/>
                  </a:solidFill>
                </a:rPr>
                <a:t> </a:t>
              </a:r>
              <a:r>
                <a:rPr lang="el-GR" sz="1100" dirty="0">
                  <a:solidFill>
                    <a:srgbClr val="05628D"/>
                  </a:solidFill>
                </a:rPr>
                <a:t>σε μονάδες πρωτοβάθμιας </a:t>
              </a:r>
              <a:r>
                <a:rPr lang="de-DE" sz="1100" dirty="0">
                  <a:solidFill>
                    <a:srgbClr val="05628D"/>
                  </a:solidFill>
                </a:rPr>
                <a:t>   </a:t>
              </a:r>
              <a:r>
                <a:rPr lang="el-GR" sz="1100" dirty="0">
                  <a:solidFill>
                    <a:srgbClr val="05628D"/>
                  </a:solidFill>
                </a:rPr>
                <a:t>περίθαλψης </a:t>
              </a:r>
              <a:br>
                <a:rPr lang="el-GR" sz="1100" dirty="0">
                  <a:solidFill>
                    <a:srgbClr val="05628D"/>
                  </a:solidFill>
                </a:rPr>
              </a:br>
              <a:r>
                <a:rPr lang="de-DE" sz="1100" dirty="0">
                  <a:solidFill>
                    <a:srgbClr val="05628D"/>
                  </a:solidFill>
                </a:rPr>
                <a:t> </a:t>
              </a:r>
              <a:r>
                <a:rPr lang="el-GR" sz="1100" dirty="0">
                  <a:solidFill>
                    <a:srgbClr val="05628D"/>
                  </a:solidFill>
                </a:rPr>
                <a:t>προτού παραπεμφθούν</a:t>
              </a:r>
              <a:r>
                <a:rPr lang="en-GB" sz="1100" dirty="0">
                  <a:solidFill>
                    <a:srgbClr val="05628D"/>
                  </a:solidFill>
                </a:rPr>
                <a:t> </a:t>
              </a:r>
              <a:r>
                <a:rPr lang="el-GR" sz="1100" dirty="0">
                  <a:solidFill>
                    <a:srgbClr val="05628D"/>
                  </a:solidFill>
                </a:rPr>
                <a:t>σε </a:t>
              </a:r>
              <a:r>
                <a:rPr lang="de-DE" sz="1100" dirty="0">
                  <a:solidFill>
                    <a:srgbClr val="05628D"/>
                  </a:solidFill>
                </a:rPr>
                <a:t> </a:t>
              </a:r>
              <a:r>
                <a:rPr lang="el-GR" sz="1100" dirty="0">
                  <a:solidFill>
                    <a:srgbClr val="05628D"/>
                  </a:solidFill>
                </a:rPr>
                <a:t>ειδικό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691066"/>
            <a:ext cx="1902504" cy="1770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l-GR" sz="1400" dirty="0">
                <a:solidFill>
                  <a:srgbClr val="05628D"/>
                </a:solidFill>
              </a:rPr>
              <a:t>Ο μέσος χρόνος 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l-GR" sz="1400" dirty="0">
                <a:solidFill>
                  <a:srgbClr val="05628D"/>
                </a:solidFill>
              </a:rPr>
              <a:t>διάγνωσης είναι </a:t>
            </a:r>
          </a:p>
          <a:p>
            <a:pPr>
              <a:lnSpc>
                <a:spcPts val="2600"/>
              </a:lnSpc>
            </a:pPr>
            <a:r>
              <a:rPr lang="el-GR" sz="2000" b="1" dirty="0">
                <a:solidFill>
                  <a:srgbClr val="DB8032"/>
                </a:solidFill>
                <a:latin typeface="IBM Plex Sans" panose="020B0503050203000203" pitchFamily="34" charset="0"/>
              </a:rPr>
              <a:t>108,6 ημέρες</a:t>
            </a: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el-GR" sz="1050" dirty="0">
                <a:solidFill>
                  <a:srgbClr val="05628D"/>
                </a:solidFill>
              </a:rPr>
              <a:t>με το 25 % των ασθενών να περιμένουν περισσότερο από</a:t>
            </a:r>
          </a:p>
          <a:p>
            <a:pPr>
              <a:lnSpc>
                <a:spcPts val="2500"/>
              </a:lnSpc>
            </a:pPr>
            <a:r>
              <a:rPr lang="el-GR" sz="2000" b="1" dirty="0">
                <a:solidFill>
                  <a:srgbClr val="DB8032"/>
                </a:solidFill>
                <a:latin typeface="IBM Plex Sans" panose="020B0503050203000203" pitchFamily="34" charset="0"/>
              </a:rPr>
              <a:t>8 μήνες</a:t>
            </a:r>
            <a:endParaRPr lang="el-GR" sz="2300" b="1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61073" y="4708329"/>
            <a:ext cx="1954278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l-GR" sz="1100" dirty="0">
                <a:solidFill>
                  <a:srgbClr val="05628D"/>
                </a:solidFill>
              </a:rPr>
              <a:t>Οι ασθενείς εμφανίζουν συμπτώματα για περίπου </a:t>
            </a:r>
          </a:p>
          <a:p>
            <a:pPr>
              <a:lnSpc>
                <a:spcPts val="2600"/>
              </a:lnSpc>
            </a:pPr>
            <a:r>
              <a:rPr lang="el-GR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1 μήνα </a:t>
            </a:r>
          </a:p>
          <a:p>
            <a:pPr>
              <a:lnSpc>
                <a:spcPts val="1320"/>
              </a:lnSpc>
            </a:pPr>
            <a:r>
              <a:rPr lang="el-GR" sz="1100" dirty="0">
                <a:solidFill>
                  <a:srgbClr val="05628D"/>
                </a:solidFill>
              </a:rPr>
              <a:t>προτού αναζητήσουν βοήθεια και το 25 %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l-GR" sz="1100" dirty="0">
                <a:solidFill>
                  <a:srgbClr val="05628D"/>
                </a:solidFill>
              </a:rPr>
              <a:t>των ασθενών περιμένουν πάνω από</a:t>
            </a:r>
          </a:p>
          <a:p>
            <a:pPr>
              <a:lnSpc>
                <a:spcPts val="2600"/>
              </a:lnSpc>
            </a:pPr>
            <a:r>
              <a:rPr lang="el-GR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3 μήνες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9060" y="6590465"/>
            <a:ext cx="1923678" cy="1692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l-GR" sz="1600" dirty="0">
                <a:solidFill>
                  <a:srgbClr val="05628D"/>
                </a:solidFill>
              </a:rPr>
              <a:t>Οι ασθενείς αντιμετωπίζουν μία </a:t>
            </a:r>
            <a:r>
              <a:rPr lang="el-GR" sz="1600" b="1" dirty="0">
                <a:solidFill>
                  <a:srgbClr val="51AEE2"/>
                </a:solidFill>
                <a:latin typeface="IBM Plex Sans" panose="020B0503050203000203" pitchFamily="34" charset="0"/>
              </a:rPr>
              <a:t>μακροχρόνια</a:t>
            </a:r>
            <a:r>
              <a:rPr lang="el-GR" sz="1600" dirty="0">
                <a:solidFill>
                  <a:srgbClr val="05628D"/>
                </a:solidFill>
              </a:rPr>
              <a:t> και </a:t>
            </a:r>
            <a:r>
              <a:rPr lang="el-GR" sz="1600" b="1" dirty="0">
                <a:solidFill>
                  <a:srgbClr val="51AEE2"/>
                </a:solidFill>
                <a:latin typeface="IBM Plex Sans" panose="020B0503050203000203" pitchFamily="34" charset="0"/>
              </a:rPr>
              <a:t>πολύπλοκη</a:t>
            </a:r>
            <a:r>
              <a:rPr lang="el-GR" sz="1600" dirty="0">
                <a:solidFill>
                  <a:srgbClr val="05628D"/>
                </a:solidFill>
              </a:rPr>
              <a:t> πορεία </a:t>
            </a:r>
          </a:p>
          <a:p>
            <a:pPr>
              <a:lnSpc>
                <a:spcPts val="2100"/>
              </a:lnSpc>
            </a:pPr>
            <a:r>
              <a:rPr lang="el-GR" sz="1600" dirty="0">
                <a:solidFill>
                  <a:srgbClr val="05628D"/>
                </a:solidFill>
              </a:rPr>
              <a:t>προς τη διάγνωση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218404" y="6548953"/>
            <a:ext cx="1976781" cy="1824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el-GR" sz="1100" dirty="0">
                <a:solidFill>
                  <a:srgbClr val="05628D"/>
                </a:solidFill>
              </a:rPr>
              <a:t>Μία μελέτη στο Ηνωμένο Βασίλειο έδειξε ότι η διάγνωση του</a:t>
            </a:r>
          </a:p>
          <a:p>
            <a:pPr>
              <a:lnSpc>
                <a:spcPts val="1500"/>
              </a:lnSpc>
            </a:pPr>
            <a:r>
              <a:rPr lang="el-GR" sz="410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34 % </a:t>
            </a:r>
          </a:p>
          <a:p>
            <a:pPr>
              <a:lnSpc>
                <a:spcPts val="1800"/>
              </a:lnSpc>
            </a:pPr>
            <a:r>
              <a:rPr lang="el-GR" sz="1400" dirty="0">
                <a:solidFill>
                  <a:srgbClr val="05628D"/>
                </a:solidFill>
              </a:rPr>
              <a:t>των ασθενών έγινε σε </a:t>
            </a:r>
          </a:p>
          <a:p>
            <a:pPr>
              <a:lnSpc>
                <a:spcPts val="1800"/>
              </a:lnSpc>
            </a:pPr>
            <a:r>
              <a:rPr lang="el-GR" sz="1400" dirty="0">
                <a:solidFill>
                  <a:srgbClr val="05628D"/>
                </a:solidFill>
              </a:rPr>
              <a:t>τμήματα επειγόντων περιστατικών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379366" y="8203494"/>
            <a:ext cx="2125606" cy="2183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el-GR" sz="1200" dirty="0">
                <a:solidFill>
                  <a:srgbClr val="05628D"/>
                </a:solidFill>
              </a:rPr>
              <a:t>Μία καθυστερημένη διάγνωση μπορεί να έχει</a:t>
            </a:r>
            <a:r>
              <a:rPr lang="el-GR" sz="2400" b="1" dirty="0">
                <a:solidFill>
                  <a:srgbClr val="05628D"/>
                </a:solidFill>
                <a:latin typeface="IBM Plex Sans" panose="020B0503050203000203" pitchFamily="34" charset="0"/>
              </a:rPr>
              <a:t> αρνητικό </a:t>
            </a:r>
          </a:p>
          <a:p>
            <a:pPr>
              <a:lnSpc>
                <a:spcPts val="2500"/>
              </a:lnSpc>
            </a:pPr>
            <a:r>
              <a:rPr lang="el-GR" sz="2400" b="1" dirty="0">
                <a:solidFill>
                  <a:srgbClr val="05628D"/>
                </a:solidFill>
                <a:latin typeface="IBM Plex Sans" panose="020B0503050203000203" pitchFamily="34" charset="0"/>
              </a:rPr>
              <a:t>αντίκτυπο </a:t>
            </a:r>
          </a:p>
          <a:p>
            <a:pPr>
              <a:lnSpc>
                <a:spcPts val="1600"/>
              </a:lnSpc>
            </a:pPr>
            <a:r>
              <a:rPr lang="el-GR" sz="1200" dirty="0">
                <a:solidFill>
                  <a:srgbClr val="05628D"/>
                </a:solidFill>
              </a:rPr>
              <a:t>στην ποιότητα ζωής και στην επιβίωση των απαλλαγμένων από τη νόσο ασθενών </a:t>
            </a: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152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IBM Plex Sans SemiBold</vt:lpstr>
      <vt:lpstr>Arial</vt:lpstr>
      <vt:lpstr>IBM Plex Sans</vt:lpstr>
      <vt:lpstr>IBM Plex Sans Light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25</cp:revision>
  <dcterms:created xsi:type="dcterms:W3CDTF">2021-09-23T09:01:50Z</dcterms:created>
  <dcterms:modified xsi:type="dcterms:W3CDTF">2021-10-05T14:08:36Z</dcterms:modified>
</cp:coreProperties>
</file>