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  <p:embeddedFont>
      <p:font typeface="IBM Plex Sans SemiBold" panose="020B0703050203000203" pitchFamily="34" charset="0"/>
      <p:bold r:id="rId9"/>
    </p:embeddedFont>
  </p:embeddedFontLst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55" d="100"/>
          <a:sy n="55" d="100"/>
        </p:scale>
        <p:origin x="3034" y="8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rtlCol="0" anchor="b"/>
          <a:lstStyle>
            <a:lvl1pPr algn="ctr">
              <a:defRPr sz="4960"/>
            </a:lvl1pPr>
          </a:lstStyle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 rtlCol="0"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pPr rtl="0"/>
            <a:r>
              <a:rPr lang="c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rtlCol="0" anchor="b"/>
          <a:lstStyle>
            <a:lvl1pPr>
              <a:defRPr sz="4960"/>
            </a:lvl1pPr>
          </a:lstStyle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 rtlCol="0"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 rtl="0"/>
            <a:r>
              <a:rPr lang="c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rtlCol="0"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 rtl="0"/>
            <a:r>
              <a:rPr lang="c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rtlCol="0" anchor="b"/>
          <a:lstStyle>
            <a:lvl1pPr>
              <a:defRPr sz="2645"/>
            </a:lvl1pPr>
          </a:lstStyle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 rtlCol="0"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 rtlCol="0"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 rtl="0"/>
            <a:r>
              <a:rPr lang="c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rtlCol="0" anchor="b"/>
          <a:lstStyle>
            <a:lvl1pPr>
              <a:defRPr sz="2645"/>
            </a:lvl1pPr>
          </a:lstStyle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rtlCol="0"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pPr rtl="0"/>
            <a:r>
              <a:rPr lang="c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 rtlCol="0"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 rtl="0"/>
            <a:r>
              <a:rPr lang="c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 rtlCol="0"/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3" y="-226163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154817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314336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520"/>
              </a:lnSpc>
            </a:pPr>
            <a:r>
              <a:rPr lang="cs" sz="1430" spc="-90">
                <a:solidFill>
                  <a:srgbClr val="995469"/>
                </a:solidFill>
              </a:rPr>
              <a:t>ZLEPŠENÍ </a:t>
            </a:r>
          </a:p>
          <a:p>
            <a:pPr rtl="0">
              <a:lnSpc>
                <a:spcPts val="1520"/>
              </a:lnSpc>
            </a:pPr>
            <a:r>
              <a:rPr lang="cs" sz="1430" spc="-90">
                <a:solidFill>
                  <a:srgbClr val="995469"/>
                </a:solidFill>
              </a:rPr>
              <a:t> DIAGNÓZY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78876" y="9941806"/>
            <a:ext cx="1148443" cy="4770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cs" sz="1430" spc="-40" dirty="0">
                <a:solidFill>
                  <a:srgbClr val="995469"/>
                </a:solidFill>
                <a:latin typeface="+mj-lt"/>
              </a:rPr>
              <a:t>ZLEPŠENÍ  </a:t>
            </a:r>
          </a:p>
          <a:p>
            <a:pPr algn="r" rtl="0">
              <a:lnSpc>
                <a:spcPts val="1520"/>
              </a:lnSpc>
            </a:pPr>
            <a:r>
              <a:rPr lang="cs" sz="1430" spc="-40" dirty="0">
                <a:solidFill>
                  <a:srgbClr val="995469"/>
                </a:solidFill>
                <a:latin typeface="+mj-lt"/>
              </a:rPr>
              <a:t>ŽIVOTA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01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ts val="3600"/>
              </a:lnSpc>
            </a:pPr>
            <a:r>
              <a:rPr lang="cs" sz="3600" spc="-60">
                <a:solidFill>
                  <a:schemeClr val="bg1"/>
                </a:solidFill>
                <a:latin typeface="IBM Plex Sans Light" panose="020B0403050203000203" pitchFamily="34" charset="0"/>
              </a:rPr>
              <a:t>VÝZVA PŘI DIAGNÓZE MYELOMU </a:t>
            </a:r>
          </a:p>
          <a:p>
            <a:pPr algn="ctr" rtl="0">
              <a:lnSpc>
                <a:spcPts val="3600"/>
              </a:lnSpc>
            </a:pPr>
            <a:endParaRPr lang="en-GB" sz="36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077295" y="3105410"/>
            <a:ext cx="1758911" cy="148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800"/>
              </a:lnSpc>
            </a:pPr>
            <a:r>
              <a:rPr lang="cs" sz="1500" spc="-20" dirty="0">
                <a:solidFill>
                  <a:srgbClr val="05628D"/>
                </a:solidFill>
              </a:rPr>
              <a:t>Symptomy myelomu jsou  </a:t>
            </a:r>
          </a:p>
          <a:p>
            <a:pPr rtl="0">
              <a:lnSpc>
                <a:spcPts val="2100"/>
              </a:lnSpc>
            </a:pPr>
            <a:r>
              <a:rPr lang="cs" sz="2200" spc="-2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nespecifické </a:t>
            </a:r>
          </a:p>
          <a:p>
            <a:pPr rtl="0">
              <a:lnSpc>
                <a:spcPts val="1300"/>
              </a:lnSpc>
            </a:pPr>
            <a:r>
              <a:rPr lang="cs" sz="1000" spc="-20" dirty="0">
                <a:solidFill>
                  <a:srgbClr val="05628D"/>
                </a:solidFill>
              </a:rPr>
              <a:t> (např. bolesti v zádech a únava),  což </a:t>
            </a:r>
            <a:r>
              <a:rPr lang="cs" sz="1000" spc="-2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ztěžuje </a:t>
            </a:r>
            <a:r>
              <a:rPr lang="cs" sz="1000" spc="-20" dirty="0">
                <a:solidFill>
                  <a:srgbClr val="05628D"/>
                </a:solidFill>
              </a:rPr>
              <a:t>rozpoznání onemocnění v rámci primární péče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1225A7-9D65-4A86-9C9F-DDC8A4F931F2}"/>
              </a:ext>
            </a:extLst>
          </p:cNvPr>
          <p:cNvSpPr txBox="1"/>
          <p:nvPr/>
        </p:nvSpPr>
        <p:spPr>
          <a:xfrm>
            <a:off x="5437822" y="3365417"/>
            <a:ext cx="534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rPr>
              <a:t>3</a:t>
            </a:r>
            <a:endParaRPr lang="en-GB" sz="5400" spc="-20" dirty="0">
              <a:solidFill>
                <a:srgbClr val="EB6C5D"/>
              </a:solidFill>
              <a:latin typeface="IBM Plex Sans Condensed SemiBol" panose="020B070605020300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FA4692D-2E9F-4925-9B23-4B31561FC3F3}"/>
              </a:ext>
            </a:extLst>
          </p:cNvPr>
          <p:cNvSpPr txBox="1"/>
          <p:nvPr/>
        </p:nvSpPr>
        <p:spPr>
          <a:xfrm>
            <a:off x="5501038" y="2807970"/>
            <a:ext cx="167294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400"/>
              </a:lnSpc>
            </a:pPr>
            <a:r>
              <a:rPr lang="cs" sz="1100" spc="-20" dirty="0">
                <a:solidFill>
                  <a:srgbClr val="05628D"/>
                </a:solidFill>
              </a:rPr>
              <a:t>Pacienti s myelomem  </a:t>
            </a:r>
          </a:p>
          <a:p>
            <a:pPr rtl="0">
              <a:lnSpc>
                <a:spcPts val="1400"/>
              </a:lnSpc>
            </a:pPr>
            <a:r>
              <a:rPr lang="cs" sz="1100" spc="-20" dirty="0">
                <a:solidFill>
                  <a:srgbClr val="05628D"/>
                </a:solidFill>
              </a:rPr>
              <a:t>navštíví praktického lékaře</a:t>
            </a:r>
          </a:p>
          <a:p>
            <a:pPr marL="360000" rtl="0">
              <a:lnSpc>
                <a:spcPts val="2200"/>
              </a:lnSpc>
            </a:pPr>
            <a:r>
              <a:rPr lang="cs" spc="-20" dirty="0">
                <a:solidFill>
                  <a:srgbClr val="EB6C5D"/>
                </a:solidFill>
                <a:latin typeface="IBM Plex Sans Condensed SemiBol" panose="020B0706050203000203" pitchFamily="34" charset="0"/>
              </a:rPr>
              <a:t>krát nebo vícekrát, </a:t>
            </a:r>
          </a:p>
          <a:p>
            <a:pPr marL="360000" rtl="0"/>
            <a:r>
              <a:rPr lang="cs" sz="1100" spc="-20" dirty="0">
                <a:solidFill>
                  <a:srgbClr val="05628D"/>
                </a:solidFill>
              </a:rPr>
              <a:t>než jsou doporučeni </a:t>
            </a:r>
          </a:p>
          <a:p>
            <a:pPr rtl="0"/>
            <a:r>
              <a:rPr lang="cs" sz="1100" spc="-20" dirty="0">
                <a:solidFill>
                  <a:srgbClr val="05628D"/>
                </a:solidFill>
              </a:rPr>
              <a:t> k odbornému lékaři </a:t>
            </a:r>
            <a:br>
              <a:rPr lang="en-US" sz="1200" spc="-20" dirty="0">
                <a:solidFill>
                  <a:srgbClr val="05628D"/>
                </a:solidFill>
              </a:rPr>
            </a:br>
            <a:endParaRPr lang="en-GB" sz="1200" spc="-20" dirty="0">
              <a:solidFill>
                <a:srgbClr val="05628D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81398" y="4834444"/>
            <a:ext cx="192367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" sz="1200" spc="-40" dirty="0">
                <a:solidFill>
                  <a:srgbClr val="05628D"/>
                </a:solidFill>
              </a:rPr>
              <a:t>Průměrná doba  pro stanovení diagnózy myelomu je</a:t>
            </a:r>
            <a:r>
              <a:rPr lang="cs" sz="1100" spc="-40" dirty="0">
                <a:solidFill>
                  <a:srgbClr val="05628D"/>
                </a:solidFill>
              </a:rPr>
              <a:t>
</a:t>
            </a:r>
            <a:r>
              <a:rPr lang="cs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108,6 dní, </a:t>
            </a:r>
            <a:r>
              <a:rPr lang="cs" sz="1200" spc="-40" dirty="0">
                <a:solidFill>
                  <a:srgbClr val="05628D"/>
                </a:solidFill>
              </a:rPr>
              <a:t>přičemž 25 % pacientů čeká déle než </a:t>
            </a:r>
          </a:p>
          <a:p>
            <a:pPr rtl="0"/>
            <a:r>
              <a:rPr lang="cs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měsíců</a:t>
            </a:r>
            <a:endParaRPr lang="en-GB" sz="23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76816" y="4747443"/>
            <a:ext cx="192171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Aft>
                <a:spcPts val="300"/>
              </a:spcAft>
            </a:pPr>
            <a:r>
              <a:rPr lang="cs" sz="1050" spc="-40" dirty="0">
                <a:solidFill>
                  <a:srgbClr val="05628D"/>
                </a:solidFill>
              </a:rPr>
              <a:t>Pacienti trpící myelomem průměrně pociťují symptomy po dobu  </a:t>
            </a:r>
          </a:p>
          <a:p>
            <a:pPr rtl="0"/>
            <a:r>
              <a:rPr lang="cs" sz="20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měsíce</a:t>
            </a:r>
            <a:r>
              <a:rPr lang="cs" sz="1100" spc="-40" dirty="0">
                <a:solidFill>
                  <a:srgbClr val="05628D"/>
                </a:solidFill>
              </a:rPr>
              <a:t>, </a:t>
            </a:r>
            <a:br>
              <a:rPr lang="cs" sz="1100" spc="-40" dirty="0">
                <a:solidFill>
                  <a:srgbClr val="05628D"/>
                </a:solidFill>
              </a:rPr>
            </a:br>
            <a:r>
              <a:rPr lang="cs" sz="1100" spc="-40" dirty="0">
                <a:solidFill>
                  <a:srgbClr val="05628D"/>
                </a:solidFill>
              </a:rPr>
              <a:t>než vyhledají pomoc, a </a:t>
            </a:r>
            <a:br>
              <a:rPr lang="cs" sz="1100" spc="-40" dirty="0">
                <a:solidFill>
                  <a:srgbClr val="05628D"/>
                </a:solidFill>
              </a:rPr>
            </a:br>
            <a:r>
              <a:rPr lang="cs" sz="1100" spc="-40" dirty="0">
                <a:solidFill>
                  <a:srgbClr val="05628D"/>
                </a:solidFill>
              </a:rPr>
              <a:t>25 %  pacientů čeká více než </a:t>
            </a:r>
            <a:br>
              <a:rPr lang="cs" sz="1100" spc="-40" dirty="0">
                <a:solidFill>
                  <a:srgbClr val="05628D"/>
                </a:solidFill>
              </a:rPr>
            </a:br>
            <a:r>
              <a:rPr lang="cs" sz="20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měsíce</a:t>
            </a:r>
          </a:p>
          <a:p>
            <a:pPr rtl="0"/>
            <a:endParaRPr lang="en-GB" sz="2300" b="1" spc="-40" dirty="0">
              <a:solidFill>
                <a:srgbClr val="186F6D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349060" y="6590465"/>
            <a:ext cx="1804232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2100"/>
              </a:lnSpc>
            </a:pPr>
            <a:r>
              <a:rPr lang="cs" spc="-40" dirty="0">
                <a:solidFill>
                  <a:srgbClr val="05628D"/>
                </a:solidFill>
              </a:rPr>
              <a:t>Cesta k diagnóze je pro pacienty s myelomem často </a:t>
            </a:r>
            <a:r>
              <a:rPr lang="cs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dlouhá </a:t>
            </a:r>
            <a:r>
              <a:rPr lang="cs" spc="-40" dirty="0">
                <a:solidFill>
                  <a:srgbClr val="05628D"/>
                </a:solidFill>
              </a:rPr>
              <a:t>a </a:t>
            </a:r>
            <a:r>
              <a:rPr lang="cs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matoucí </a:t>
            </a:r>
          </a:p>
          <a:p>
            <a:pPr rtl="0">
              <a:lnSpc>
                <a:spcPts val="2100"/>
              </a:lnSpc>
            </a:pPr>
            <a:endParaRPr lang="en-GB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90985" y="6577516"/>
            <a:ext cx="1672948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500"/>
              </a:lnSpc>
              <a:spcAft>
                <a:spcPts val="2200"/>
              </a:spcAft>
            </a:pPr>
            <a:r>
              <a:rPr lang="cs" sz="1100" spc="-40" dirty="0">
                <a:solidFill>
                  <a:srgbClr val="05628D"/>
                </a:solidFill>
              </a:rPr>
              <a:t>Podle britské studie bylo</a:t>
            </a:r>
          </a:p>
          <a:p>
            <a:pPr rtl="0">
              <a:lnSpc>
                <a:spcPts val="1500"/>
              </a:lnSpc>
            </a:pPr>
            <a:r>
              <a:rPr lang="cs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 34 % </a:t>
            </a:r>
          </a:p>
          <a:p>
            <a:pPr rtl="0">
              <a:lnSpc>
                <a:spcPts val="1800"/>
              </a:lnSpc>
            </a:pPr>
            <a:r>
              <a:rPr lang="cs" sz="1100" spc="-40" dirty="0">
                <a:solidFill>
                  <a:srgbClr val="05628D"/>
                </a:solidFill>
              </a:rPr>
              <a:t>pacientů s  myelomem diagnostikováno prostřednictvím </a:t>
            </a:r>
          </a:p>
          <a:p>
            <a:pPr rtl="0">
              <a:lnSpc>
                <a:spcPts val="1800"/>
              </a:lnSpc>
            </a:pPr>
            <a:r>
              <a:rPr lang="cs" sz="1100" spc="-40" dirty="0">
                <a:solidFill>
                  <a:srgbClr val="05628D"/>
                </a:solidFill>
              </a:rPr>
              <a:t> záchranné služby</a:t>
            </a:r>
            <a:endParaRPr lang="en-GB" sz="1100" spc="-40" dirty="0">
              <a:solidFill>
                <a:srgbClr val="05628D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13740" y="8464480"/>
            <a:ext cx="19236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" sz="1200" spc="-40" dirty="0">
                <a:solidFill>
                  <a:srgbClr val="05628D"/>
                </a:solidFill>
              </a:rPr>
              <a:t>Pozdní stanovení diagnózy může mít </a:t>
            </a:r>
            <a:r>
              <a:rPr lang="cs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negativní  </a:t>
            </a:r>
          </a:p>
          <a:p>
            <a:pPr rtl="0"/>
            <a:r>
              <a:rPr lang="cs" sz="2300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dopad  </a:t>
            </a:r>
          </a:p>
          <a:p>
            <a:pPr rtl="0"/>
            <a:r>
              <a:rPr lang="cs" sz="1200" spc="-40" dirty="0">
                <a:solidFill>
                  <a:srgbClr val="05628D"/>
                </a:solidFill>
              </a:rPr>
              <a:t>na kvalitu života a uzdravení pacientů s myelomem</a:t>
            </a:r>
            <a:endParaRPr lang="en-GB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139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 SemiBold</vt:lpstr>
      <vt:lpstr>IBM Plex Sans</vt:lpstr>
      <vt:lpstr>IBM Plex Sans Condensed SemiBol</vt:lpstr>
      <vt:lpstr>IBM Plex Sans Light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26</cp:revision>
  <dcterms:created xsi:type="dcterms:W3CDTF">2021-09-23T09:01:50Z</dcterms:created>
  <dcterms:modified xsi:type="dcterms:W3CDTF">2021-10-07T08:19:51Z</dcterms:modified>
</cp:coreProperties>
</file>