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  <p:embeddedFont>
      <p:font typeface="IBM Plex Sans SemiBold" panose="020B0703050203000203" pitchFamily="34" charset="0"/>
      <p:bold r:id="rId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dio Omnia" initials="SO" lastIdx="1" clrIdx="0">
    <p:extLst>
      <p:ext uri="{19B8F6BF-5375-455C-9EA6-DF929625EA0E}">
        <p15:presenceInfo xmlns:p15="http://schemas.microsoft.com/office/powerpoint/2012/main" userId="S::studio@omniacreative.onmicrosoft.com::df68b622-bb9b-4bdc-99f7-900fbbee3e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53D"/>
    <a:srgbClr val="51AEE2"/>
    <a:srgbClr val="186F6D"/>
    <a:srgbClr val="DB8032"/>
    <a:srgbClr val="05628D"/>
    <a:srgbClr val="EB6C5D"/>
    <a:srgbClr val="C4D9E3"/>
    <a:srgbClr val="995469"/>
    <a:srgbClr val="7EAEC4"/>
    <a:srgbClr val="EA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13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commentAuthors" Target="commentAuthors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5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4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4389C99-CB39-4EF2-83BF-74D640A10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0DE8B11-FF1F-4FC3-BC55-565B35E446D7}"/>
              </a:ext>
            </a:extLst>
          </p:cNvPr>
          <p:cNvGrpSpPr/>
          <p:nvPr/>
        </p:nvGrpSpPr>
        <p:grpSpPr>
          <a:xfrm>
            <a:off x="356819" y="359857"/>
            <a:ext cx="6840000" cy="9972675"/>
            <a:chOff x="356819" y="359857"/>
            <a:chExt cx="6840000" cy="997267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11B2DD-E546-4A46-B167-FD45100C7699}"/>
                </a:ext>
              </a:extLst>
            </p:cNvPr>
            <p:cNvCxnSpPr>
              <a:cxnSpLocks/>
            </p:cNvCxnSpPr>
            <p:nvPr/>
          </p:nvCxnSpPr>
          <p:spPr>
            <a:xfrm>
              <a:off x="1455313" y="359857"/>
              <a:ext cx="5741506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EBB11DA-4828-434D-845C-901FD5ACAE9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443569-BFE6-4965-BBA4-6B10D6CBDD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8"/>
              <a:ext cx="0" cy="9581948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DCC493-6481-44DD-A989-57B142B181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239445" y="288935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sv-SE" sz="1430">
                <a:solidFill>
                  <a:srgbClr val="995469"/>
                </a:solidFill>
              </a:rPr>
              <a:t>FÖRBÄTTRA </a:t>
            </a:r>
          </a:p>
          <a:p>
            <a:pPr>
              <a:lnSpc>
                <a:spcPts val="1520"/>
              </a:lnSpc>
            </a:pPr>
            <a:r>
              <a:rPr lang="sv-SE" sz="1430">
                <a:solidFill>
                  <a:srgbClr val="995469"/>
                </a:solidFill>
              </a:rPr>
              <a:t>DIAGNOS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6131306" y="9941806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520"/>
              </a:lnSpc>
            </a:pPr>
            <a:r>
              <a:rPr lang="sv-SE" sz="1430">
                <a:solidFill>
                  <a:srgbClr val="995469"/>
                </a:solidFill>
                <a:latin typeface="+mj-lt"/>
              </a:rPr>
              <a:t>FÖRBÄTTRA </a:t>
            </a:r>
          </a:p>
          <a:p>
            <a:pPr algn="r">
              <a:lnSpc>
                <a:spcPts val="1520"/>
              </a:lnSpc>
            </a:pPr>
            <a:r>
              <a:rPr lang="sv-SE" sz="1430">
                <a:solidFill>
                  <a:srgbClr val="995469"/>
                </a:solidFill>
                <a:latin typeface="+mj-lt"/>
              </a:rPr>
              <a:t>LIV</a:t>
            </a:r>
          </a:p>
        </p:txBody>
      </p:sp>
      <p:pic>
        <p:nvPicPr>
          <p:cNvPr id="158" name="Picture 15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12FCC3E-DABD-44FF-943A-E450709BB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731" y="8945355"/>
            <a:ext cx="2859579" cy="728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F9E7-F068-4083-AA7A-05F8CA08931B}"/>
              </a:ext>
            </a:extLst>
          </p:cNvPr>
          <p:cNvSpPr/>
          <p:nvPr/>
        </p:nvSpPr>
        <p:spPr>
          <a:xfrm>
            <a:off x="1276362" y="765989"/>
            <a:ext cx="5004000" cy="114853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118660-3329-457D-806C-00B9A1D16C6B}"/>
              </a:ext>
            </a:extLst>
          </p:cNvPr>
          <p:cNvSpPr txBox="1"/>
          <p:nvPr/>
        </p:nvSpPr>
        <p:spPr>
          <a:xfrm>
            <a:off x="1273278" y="879510"/>
            <a:ext cx="5007076" cy="1479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sv-SE" sz="2400" dirty="0">
                <a:solidFill>
                  <a:schemeClr val="bg1"/>
                </a:solidFill>
                <a:latin typeface="IBM Plex Sans Light" panose="020B0403050203000203" pitchFamily="34" charset="0"/>
              </a:rPr>
              <a:t>MYELOM, </a:t>
            </a:r>
          </a:p>
          <a:p>
            <a:pPr algn="ctr">
              <a:lnSpc>
                <a:spcPts val="3600"/>
              </a:lnSpc>
            </a:pPr>
            <a:r>
              <a:rPr lang="sv-SE" sz="2400" b="1" dirty="0">
                <a:solidFill>
                  <a:schemeClr val="bg1"/>
                </a:solidFill>
                <a:latin typeface="+mj-lt"/>
              </a:rPr>
              <a:t>SVÅRIGHETERNA MED ATT STÄLLA DIAGNOS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958FEC-4C8C-4172-BD3B-E0AF7D4B98C6}"/>
              </a:ext>
            </a:extLst>
          </p:cNvPr>
          <p:cNvCxnSpPr>
            <a:cxnSpLocks/>
          </p:cNvCxnSpPr>
          <p:nvPr/>
        </p:nvCxnSpPr>
        <p:spPr>
          <a:xfrm>
            <a:off x="65722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A79455-FD00-4A1F-A375-1E040530C492}"/>
              </a:ext>
            </a:extLst>
          </p:cNvPr>
          <p:cNvCxnSpPr>
            <a:cxnSpLocks/>
          </p:cNvCxnSpPr>
          <p:nvPr/>
        </p:nvCxnSpPr>
        <p:spPr>
          <a:xfrm>
            <a:off x="392620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25100D-5E27-4B3C-B3A0-99D978F44342}"/>
              </a:ext>
            </a:extLst>
          </p:cNvPr>
          <p:cNvCxnSpPr>
            <a:cxnSpLocks/>
          </p:cNvCxnSpPr>
          <p:nvPr/>
        </p:nvCxnSpPr>
        <p:spPr>
          <a:xfrm>
            <a:off x="68770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545CB2-E756-409D-8239-AC4365A288A9}"/>
              </a:ext>
            </a:extLst>
          </p:cNvPr>
          <p:cNvCxnSpPr>
            <a:cxnSpLocks/>
          </p:cNvCxnSpPr>
          <p:nvPr/>
        </p:nvCxnSpPr>
        <p:spPr>
          <a:xfrm>
            <a:off x="395668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2E229A1-9A96-4036-9206-F06AE8C86AB2}"/>
              </a:ext>
            </a:extLst>
          </p:cNvPr>
          <p:cNvCxnSpPr>
            <a:cxnSpLocks/>
          </p:cNvCxnSpPr>
          <p:nvPr/>
        </p:nvCxnSpPr>
        <p:spPr>
          <a:xfrm>
            <a:off x="65722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7F79C4-14D5-4AD6-954C-228D0F2256CA}"/>
              </a:ext>
            </a:extLst>
          </p:cNvPr>
          <p:cNvCxnSpPr>
            <a:cxnSpLocks/>
          </p:cNvCxnSpPr>
          <p:nvPr/>
        </p:nvCxnSpPr>
        <p:spPr>
          <a:xfrm>
            <a:off x="392620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8FA782-9C3E-4218-980D-3865EBA70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64" y="6617708"/>
            <a:ext cx="1298451" cy="1783084"/>
          </a:xfrm>
          <a:prstGeom prst="rect">
            <a:avLst/>
          </a:prstGeom>
        </p:spPr>
      </p:pic>
      <p:pic>
        <p:nvPicPr>
          <p:cNvPr id="12" name="Picture 11" descr="Circle&#10;&#10;Description automatically generated with low confidence">
            <a:extLst>
              <a:ext uri="{FF2B5EF4-FFF2-40B4-BE49-F238E27FC236}">
                <a16:creationId xmlns:a16="http://schemas.microsoft.com/office/drawing/2014/main" id="{84F7A371-1404-4924-BEF7-B8AEAE59B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" y="6658329"/>
            <a:ext cx="1840996" cy="1545339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800ECA6-547A-4F66-AC08-9C9FA4D64E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05" y="4896626"/>
            <a:ext cx="1536195" cy="147218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77AF6A9-5233-4C1A-AA38-E3E72EE4E3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42" y="4909813"/>
            <a:ext cx="1575819" cy="1420371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C35220F-E252-479E-A92E-206C7F3752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66" y="2283179"/>
            <a:ext cx="2051308" cy="2432309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1B2BD5B6-D76A-45B0-8979-418DB2C0DD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05" y="2629393"/>
            <a:ext cx="1441707" cy="2084836"/>
          </a:xfrm>
          <a:prstGeom prst="rect">
            <a:avLst/>
          </a:prstGeom>
        </p:spPr>
      </p:pic>
      <p:pic>
        <p:nvPicPr>
          <p:cNvPr id="22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CF123B-2FD0-441B-8E2E-BE45550F0F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0" y="8444193"/>
            <a:ext cx="1170434" cy="17830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9A1C6A-3671-45F5-978C-2F30D7C3B595}"/>
              </a:ext>
            </a:extLst>
          </p:cNvPr>
          <p:cNvSpPr txBox="1"/>
          <p:nvPr/>
        </p:nvSpPr>
        <p:spPr>
          <a:xfrm>
            <a:off x="2167294" y="2845204"/>
            <a:ext cx="1758911" cy="1647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sv-SE" sz="1500" dirty="0">
                <a:solidFill>
                  <a:srgbClr val="05628D"/>
                </a:solidFill>
              </a:rPr>
              <a:t>Symtom på </a:t>
            </a:r>
            <a:r>
              <a:rPr lang="sv-SE" sz="1500" dirty="0" err="1">
                <a:solidFill>
                  <a:srgbClr val="05628D"/>
                </a:solidFill>
              </a:rPr>
              <a:t>myelom</a:t>
            </a:r>
            <a:r>
              <a:rPr lang="sv-SE" sz="1500" dirty="0">
                <a:solidFill>
                  <a:srgbClr val="05628D"/>
                </a:solidFill>
              </a:rPr>
              <a:t> är </a:t>
            </a:r>
          </a:p>
          <a:p>
            <a:pPr>
              <a:lnSpc>
                <a:spcPts val="2100"/>
              </a:lnSpc>
            </a:pPr>
            <a:r>
              <a:rPr lang="sv-SE" sz="2200" dirty="0">
                <a:solidFill>
                  <a:srgbClr val="05628D"/>
                </a:solidFill>
                <a:latin typeface="IBM Plex Sans Condensed SemiBol" panose="020B0706050203000203" pitchFamily="34" charset="0"/>
              </a:rPr>
              <a:t>icke-specifik </a:t>
            </a:r>
          </a:p>
          <a:p>
            <a:pPr>
              <a:lnSpc>
                <a:spcPts val="1300"/>
              </a:lnSpc>
            </a:pPr>
            <a:r>
              <a:rPr lang="sv-SE" sz="1000" dirty="0">
                <a:solidFill>
                  <a:srgbClr val="05628D"/>
                </a:solidFill>
              </a:rPr>
              <a:t>(t.ex. ryggsmärta och trötthet), vilket gör det </a:t>
            </a:r>
            <a:r>
              <a:rPr lang="sv-SE" sz="100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svårt</a:t>
            </a:r>
            <a:br>
              <a:rPr lang="sv-SE" sz="1000" dirty="0">
                <a:solidFill>
                  <a:srgbClr val="05628D"/>
                </a:solidFill>
                <a:latin typeface="IBM Plex Sans SemiBold" panose="020B0703050203000203" pitchFamily="34" charset="0"/>
              </a:rPr>
            </a:br>
            <a:r>
              <a:rPr lang="sv-SE" sz="100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 att känna igen </a:t>
            </a:r>
            <a:r>
              <a:rPr lang="sv-SE" sz="1000" dirty="0">
                <a:solidFill>
                  <a:srgbClr val="05628D"/>
                </a:solidFill>
              </a:rPr>
              <a:t>i primärvården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EC6983-97BE-4E73-92A9-800134D368E4}"/>
              </a:ext>
            </a:extLst>
          </p:cNvPr>
          <p:cNvGrpSpPr/>
          <p:nvPr/>
        </p:nvGrpSpPr>
        <p:grpSpPr>
          <a:xfrm>
            <a:off x="5266191" y="2570903"/>
            <a:ext cx="1790745" cy="1528624"/>
            <a:chOff x="7405762" y="3402218"/>
            <a:chExt cx="1790745" cy="133848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1225A7-9D65-4A86-9C9F-DDC8A4F931F2}"/>
                </a:ext>
              </a:extLst>
            </p:cNvPr>
            <p:cNvSpPr txBox="1"/>
            <p:nvPr/>
          </p:nvSpPr>
          <p:spPr>
            <a:xfrm>
              <a:off x="7405762" y="3838991"/>
              <a:ext cx="633866" cy="808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540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3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FA4692D-2E9F-4925-9B23-4B31561FC3F3}"/>
                </a:ext>
              </a:extLst>
            </p:cNvPr>
            <p:cNvSpPr txBox="1"/>
            <p:nvPr/>
          </p:nvSpPr>
          <p:spPr>
            <a:xfrm>
              <a:off x="7853704" y="3402218"/>
              <a:ext cx="1342803" cy="13384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sv-SE" sz="1200" dirty="0" err="1">
                  <a:solidFill>
                    <a:srgbClr val="05628D"/>
                  </a:solidFill>
                </a:rPr>
                <a:t>Myelompatienter</a:t>
              </a:r>
              <a:r>
                <a:rPr lang="sv-SE" sz="1200" dirty="0">
                  <a:solidFill>
                    <a:srgbClr val="05628D"/>
                  </a:solidFill>
                </a:rPr>
                <a:t> </a:t>
              </a:r>
            </a:p>
            <a:p>
              <a:pPr>
                <a:lnSpc>
                  <a:spcPts val="1400"/>
                </a:lnSpc>
              </a:pPr>
              <a:r>
                <a:rPr lang="sv-SE" sz="1200" dirty="0">
                  <a:solidFill>
                    <a:srgbClr val="05628D"/>
                  </a:solidFill>
                </a:rPr>
                <a:t>brukar uppsöka primärvården</a:t>
              </a:r>
              <a:r>
                <a:rPr lang="sv-SE" sz="220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 </a:t>
              </a:r>
            </a:p>
            <a:p>
              <a:pPr>
                <a:lnSpc>
                  <a:spcPts val="1400"/>
                </a:lnSpc>
              </a:pPr>
              <a:endParaRPr lang="sv-SE" sz="2200" dirty="0">
                <a:solidFill>
                  <a:srgbClr val="EB6C5D"/>
                </a:solidFill>
                <a:latin typeface="IBM Plex Sans Condensed SemiBol" panose="020B0706050203000203" pitchFamily="34" charset="0"/>
              </a:endParaRPr>
            </a:p>
            <a:p>
              <a:pPr>
                <a:lnSpc>
                  <a:spcPts val="1400"/>
                </a:lnSpc>
              </a:pPr>
              <a:r>
                <a:rPr lang="sv-SE" sz="220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gånger eller mer </a:t>
              </a:r>
            </a:p>
            <a:p>
              <a:pPr>
                <a:lnSpc>
                  <a:spcPts val="1400"/>
                </a:lnSpc>
              </a:pPr>
              <a:r>
                <a:rPr lang="sv-SE" sz="1200" dirty="0">
                  <a:solidFill>
                    <a:srgbClr val="05628D"/>
                  </a:solidFill>
                </a:rPr>
                <a:t>innan de remitteras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1A43876-5D55-498C-A7B6-3BB6BFD117C5}"/>
              </a:ext>
            </a:extLst>
          </p:cNvPr>
          <p:cNvSpPr txBox="1"/>
          <p:nvPr/>
        </p:nvSpPr>
        <p:spPr>
          <a:xfrm>
            <a:off x="646726" y="4628533"/>
            <a:ext cx="1758911" cy="1849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sv-SE" sz="1400" dirty="0">
                <a:solidFill>
                  <a:srgbClr val="05628D"/>
                </a:solidFill>
              </a:rPr>
              <a:t>Genomsnittstiden </a:t>
            </a: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sv-SE" sz="1400" dirty="0">
                <a:solidFill>
                  <a:srgbClr val="05628D"/>
                </a:solidFill>
              </a:rPr>
              <a:t>för att få en diagnos är </a:t>
            </a:r>
          </a:p>
          <a:p>
            <a:pPr>
              <a:lnSpc>
                <a:spcPts val="2600"/>
              </a:lnSpc>
            </a:pPr>
            <a:r>
              <a:rPr lang="sv-SE" sz="2000" b="1" dirty="0">
                <a:solidFill>
                  <a:srgbClr val="DB8032"/>
                </a:solidFill>
                <a:latin typeface="IBM Plex Sans" panose="020B0503050203000203" pitchFamily="34" charset="0"/>
              </a:rPr>
              <a:t>108,6 dagar</a:t>
            </a:r>
          </a:p>
          <a:p>
            <a:pPr>
              <a:lnSpc>
                <a:spcPts val="1300"/>
              </a:lnSpc>
              <a:spcAft>
                <a:spcPts val="300"/>
              </a:spcAft>
            </a:pPr>
            <a:r>
              <a:rPr lang="sv-SE" sz="1050" dirty="0">
                <a:solidFill>
                  <a:srgbClr val="05628D"/>
                </a:solidFill>
              </a:rPr>
              <a:t>och 25 % av patienterna får vänta mer än</a:t>
            </a:r>
          </a:p>
          <a:p>
            <a:pPr>
              <a:lnSpc>
                <a:spcPts val="2500"/>
              </a:lnSpc>
            </a:pPr>
            <a:r>
              <a:rPr lang="sv-SE" sz="2000" b="1" dirty="0">
                <a:solidFill>
                  <a:srgbClr val="DB8032"/>
                </a:solidFill>
                <a:latin typeface="IBM Plex Sans" panose="020B0503050203000203" pitchFamily="34" charset="0"/>
              </a:rPr>
              <a:t>8 månader</a:t>
            </a:r>
            <a:endParaRPr lang="sv-SE" sz="2300" b="1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4887A3-104C-4097-9830-C914FE7B09DF}"/>
              </a:ext>
            </a:extLst>
          </p:cNvPr>
          <p:cNvSpPr txBox="1"/>
          <p:nvPr/>
        </p:nvSpPr>
        <p:spPr>
          <a:xfrm>
            <a:off x="3725038" y="4772682"/>
            <a:ext cx="2105349" cy="1502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sv-SE" sz="1100" dirty="0">
                <a:solidFill>
                  <a:srgbClr val="05628D"/>
                </a:solidFill>
              </a:rPr>
              <a:t>I genomsnitt har patienter symptom under </a:t>
            </a:r>
          </a:p>
          <a:p>
            <a:pPr>
              <a:lnSpc>
                <a:spcPts val="2600"/>
              </a:lnSpc>
            </a:pPr>
            <a:r>
              <a:rPr lang="sv-SE" sz="2300" b="1" dirty="0">
                <a:solidFill>
                  <a:srgbClr val="186F6D"/>
                </a:solidFill>
                <a:latin typeface="IBM Plex Sans" panose="020B0503050203000203" pitchFamily="34" charset="0"/>
              </a:rPr>
              <a:t>1 månad </a:t>
            </a:r>
          </a:p>
          <a:p>
            <a:pPr>
              <a:lnSpc>
                <a:spcPts val="1320"/>
              </a:lnSpc>
            </a:pPr>
            <a:r>
              <a:rPr lang="sv-SE" sz="1100" dirty="0">
                <a:solidFill>
                  <a:srgbClr val="05628D"/>
                </a:solidFill>
              </a:rPr>
              <a:t>innan de söker hjälp och 25 % </a:t>
            </a:r>
          </a:p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sv-SE" sz="1100" dirty="0">
                <a:solidFill>
                  <a:srgbClr val="05628D"/>
                </a:solidFill>
              </a:rPr>
              <a:t>av patienterna väntar mer än</a:t>
            </a:r>
          </a:p>
          <a:p>
            <a:pPr>
              <a:lnSpc>
                <a:spcPts val="2600"/>
              </a:lnSpc>
            </a:pPr>
            <a:r>
              <a:rPr lang="sv-SE" sz="2300" b="1" dirty="0">
                <a:solidFill>
                  <a:srgbClr val="186F6D"/>
                </a:solidFill>
                <a:latin typeface="IBM Plex Sans" panose="020B0503050203000203" pitchFamily="34" charset="0"/>
              </a:rPr>
              <a:t>3 månader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371D02D-3398-4D21-929B-D0BD862B9E0F}"/>
              </a:ext>
            </a:extLst>
          </p:cNvPr>
          <p:cNvSpPr txBox="1"/>
          <p:nvPr/>
        </p:nvSpPr>
        <p:spPr>
          <a:xfrm>
            <a:off x="2345256" y="6435439"/>
            <a:ext cx="1923678" cy="1977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sv-SE" sz="1600" dirty="0">
                <a:solidFill>
                  <a:srgbClr val="05628D"/>
                </a:solidFill>
              </a:rPr>
              <a:t>Patienter upplever att de måste gå </a:t>
            </a:r>
            <a:r>
              <a:rPr lang="sv-SE" sz="1600" b="1" dirty="0">
                <a:solidFill>
                  <a:srgbClr val="51AEE2"/>
                </a:solidFill>
                <a:latin typeface="IBM Plex Sans" panose="020B0503050203000203" pitchFamily="34" charset="0"/>
              </a:rPr>
              <a:t>långa</a:t>
            </a:r>
            <a:r>
              <a:rPr lang="sv-SE" sz="1600" dirty="0">
                <a:solidFill>
                  <a:srgbClr val="05628D"/>
                </a:solidFill>
              </a:rPr>
              <a:t> och </a:t>
            </a:r>
            <a:r>
              <a:rPr lang="sv-SE" sz="1600" b="1" dirty="0">
                <a:solidFill>
                  <a:srgbClr val="51AEE2"/>
                </a:solidFill>
                <a:latin typeface="IBM Plex Sans" panose="020B0503050203000203" pitchFamily="34" charset="0"/>
              </a:rPr>
              <a:t>vilseledande</a:t>
            </a:r>
            <a:r>
              <a:rPr lang="sv-SE" sz="1600" b="1" dirty="0">
                <a:solidFill>
                  <a:srgbClr val="05628D"/>
                </a:solidFill>
                <a:latin typeface="IBM Plex Sans" panose="020B0503050203000203" pitchFamily="34" charset="0"/>
              </a:rPr>
              <a:t> </a:t>
            </a:r>
            <a:r>
              <a:rPr lang="sv-SE" sz="1600" dirty="0">
                <a:solidFill>
                  <a:srgbClr val="05628D"/>
                </a:solidFill>
              </a:rPr>
              <a:t>vägar </a:t>
            </a:r>
          </a:p>
          <a:p>
            <a:pPr>
              <a:lnSpc>
                <a:spcPts val="2100"/>
              </a:lnSpc>
            </a:pPr>
            <a:r>
              <a:rPr lang="sv-SE" sz="1600" dirty="0">
                <a:solidFill>
                  <a:srgbClr val="05628D"/>
                </a:solidFill>
              </a:rPr>
              <a:t>innan de får diagnos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C03A7F-D099-4244-8B9B-6CB686F83EA7}"/>
              </a:ext>
            </a:extLst>
          </p:cNvPr>
          <p:cNvSpPr txBox="1"/>
          <p:nvPr/>
        </p:nvSpPr>
        <p:spPr>
          <a:xfrm>
            <a:off x="5384942" y="6487869"/>
            <a:ext cx="1672948" cy="1913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2200"/>
              </a:spcAft>
            </a:pPr>
            <a:r>
              <a:rPr lang="sv-SE" sz="1050" dirty="0">
                <a:solidFill>
                  <a:srgbClr val="05628D"/>
                </a:solidFill>
              </a:rPr>
              <a:t>En brittisk studie fann att</a:t>
            </a:r>
          </a:p>
          <a:p>
            <a:pPr>
              <a:lnSpc>
                <a:spcPts val="1500"/>
              </a:lnSpc>
            </a:pPr>
            <a:r>
              <a:rPr lang="sv-SE" sz="4000" dirty="0">
                <a:solidFill>
                  <a:srgbClr val="C2453D"/>
                </a:solidFill>
                <a:latin typeface="IBM Plex Sans Condensed SemiBol" panose="020B0706050203000203" pitchFamily="34" charset="0"/>
              </a:rPr>
              <a:t>34 % </a:t>
            </a:r>
          </a:p>
          <a:p>
            <a:pPr>
              <a:lnSpc>
                <a:spcPts val="1800"/>
              </a:lnSpc>
            </a:pPr>
            <a:r>
              <a:rPr lang="sv-SE" sz="1400" dirty="0">
                <a:solidFill>
                  <a:srgbClr val="05628D"/>
                </a:solidFill>
              </a:rPr>
              <a:t>av patienter fick diagnosen efter att de </a:t>
            </a:r>
          </a:p>
          <a:p>
            <a:pPr>
              <a:lnSpc>
                <a:spcPts val="1800"/>
              </a:lnSpc>
            </a:pPr>
            <a:r>
              <a:rPr lang="sv-SE" sz="1400" dirty="0">
                <a:solidFill>
                  <a:srgbClr val="05628D"/>
                </a:solidFill>
              </a:rPr>
              <a:t>uppsökt akutmottagning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02FB4-15AC-475B-A572-BC7B945B2DB0}"/>
              </a:ext>
            </a:extLst>
          </p:cNvPr>
          <p:cNvSpPr txBox="1"/>
          <p:nvPr/>
        </p:nvSpPr>
        <p:spPr>
          <a:xfrm>
            <a:off x="581397" y="8462543"/>
            <a:ext cx="1923678" cy="1695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sv-SE" sz="1200" dirty="0">
                <a:solidFill>
                  <a:srgbClr val="05628D"/>
                </a:solidFill>
              </a:rPr>
              <a:t>Fördröjd diagnos kan </a:t>
            </a:r>
            <a:r>
              <a:rPr lang="sv-SE" sz="2300" b="1" dirty="0">
                <a:solidFill>
                  <a:srgbClr val="05628D"/>
                </a:solidFill>
                <a:latin typeface="IBM Plex Sans" panose="020B0503050203000203" pitchFamily="34" charset="0"/>
              </a:rPr>
              <a:t>negativt </a:t>
            </a:r>
          </a:p>
          <a:p>
            <a:pPr>
              <a:lnSpc>
                <a:spcPts val="2500"/>
              </a:lnSpc>
            </a:pPr>
            <a:r>
              <a:rPr lang="sv-SE" sz="2300" b="1" dirty="0">
                <a:solidFill>
                  <a:srgbClr val="05628D"/>
                </a:solidFill>
                <a:latin typeface="IBM Plex Sans" panose="020B0503050203000203" pitchFamily="34" charset="0"/>
              </a:rPr>
              <a:t>påverka </a:t>
            </a:r>
          </a:p>
          <a:p>
            <a:pPr>
              <a:lnSpc>
                <a:spcPts val="1600"/>
              </a:lnSpc>
            </a:pPr>
            <a:r>
              <a:rPr lang="sv-SE" sz="1200" dirty="0">
                <a:solidFill>
                  <a:srgbClr val="05628D"/>
                </a:solidFill>
              </a:rPr>
              <a:t>livskvalitet och </a:t>
            </a:r>
            <a:r>
              <a:rPr lang="sv-SE" sz="1200" dirty="0" err="1">
                <a:solidFill>
                  <a:srgbClr val="05628D"/>
                </a:solidFill>
              </a:rPr>
              <a:t>sjukdomsfri</a:t>
            </a:r>
            <a:r>
              <a:rPr lang="sv-SE" sz="1200" dirty="0">
                <a:solidFill>
                  <a:srgbClr val="05628D"/>
                </a:solidFill>
              </a:rPr>
              <a:t> överlevnad hos </a:t>
            </a:r>
            <a:r>
              <a:rPr lang="sv-SE" sz="1200" dirty="0" err="1">
                <a:solidFill>
                  <a:srgbClr val="05628D"/>
                </a:solidFill>
              </a:rPr>
              <a:t>myelompatienter</a:t>
            </a:r>
            <a:endParaRPr lang="sv-SE" sz="1200" dirty="0">
              <a:solidFill>
                <a:srgbClr val="056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</TotalTime>
  <Words>130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IBM Plex Sans Condensed SemiBol</vt:lpstr>
      <vt:lpstr>Arial</vt:lpstr>
      <vt:lpstr>IBM Plex Sans Light</vt:lpstr>
      <vt:lpstr>IBM Plex Sans</vt:lpstr>
      <vt:lpstr>IBM Plex Sans SemiBold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25</cp:revision>
  <dcterms:created xsi:type="dcterms:W3CDTF">2021-09-23T09:01:50Z</dcterms:created>
  <dcterms:modified xsi:type="dcterms:W3CDTF">2021-10-05T14:39:32Z</dcterms:modified>
</cp:coreProperties>
</file>