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  <p:embeddedFont>
      <p:font typeface="IBM Plex Sans SemiBold" panose="020B0703050203000203" pitchFamily="34" charset="0"/>
      <p:bold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dio Omnia" initials="SO" lastIdx="1" clrIdx="0">
    <p:extLst>
      <p:ext uri="{19B8F6BF-5375-455C-9EA6-DF929625EA0E}">
        <p15:presenceInfo xmlns:p15="http://schemas.microsoft.com/office/powerpoint/2012/main" userId="S::studio@omniacreative.onmicrosoft.com::df68b622-bb9b-4bdc-99f7-900fbbee3e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453D"/>
    <a:srgbClr val="51AEE2"/>
    <a:srgbClr val="186F6D"/>
    <a:srgbClr val="DB8032"/>
    <a:srgbClr val="05628D"/>
    <a:srgbClr val="EB6C5D"/>
    <a:srgbClr val="C4D9E3"/>
    <a:srgbClr val="995469"/>
    <a:srgbClr val="7EAEC4"/>
    <a:srgbClr val="EA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commentAuthors" Target="commentAuthor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6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5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4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4389C99-CB39-4EF2-83BF-74D640A10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0DE8B11-FF1F-4FC3-BC55-565B35E446D7}"/>
              </a:ext>
            </a:extLst>
          </p:cNvPr>
          <p:cNvGrpSpPr/>
          <p:nvPr/>
        </p:nvGrpSpPr>
        <p:grpSpPr>
          <a:xfrm>
            <a:off x="356819" y="359857"/>
            <a:ext cx="6840000" cy="9972675"/>
            <a:chOff x="356819" y="359857"/>
            <a:chExt cx="6840000" cy="997267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11B2DD-E546-4A46-B167-FD45100C7699}"/>
                </a:ext>
              </a:extLst>
            </p:cNvPr>
            <p:cNvCxnSpPr>
              <a:cxnSpLocks/>
            </p:cNvCxnSpPr>
            <p:nvPr/>
          </p:nvCxnSpPr>
          <p:spPr>
            <a:xfrm>
              <a:off x="1429555" y="359857"/>
              <a:ext cx="5767264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EBB11DA-4828-434D-845C-901FD5ACA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443569-BFE6-4965-BBA4-6B10D6C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8"/>
              <a:ext cx="0" cy="9314336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DCC493-6481-44DD-A989-57B142B181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ln w="12700">
              <a:solidFill>
                <a:srgbClr val="9954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239444" y="288935"/>
            <a:ext cx="153783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pt-PT" sz="1430" dirty="0">
                <a:solidFill>
                  <a:srgbClr val="995469"/>
                </a:solidFill>
              </a:rPr>
              <a:t>MELHORAR </a:t>
            </a:r>
          </a:p>
          <a:p>
            <a:pPr>
              <a:lnSpc>
                <a:spcPts val="1520"/>
              </a:lnSpc>
            </a:pPr>
            <a:r>
              <a:rPr lang="pt-PT" sz="1430" dirty="0">
                <a:solidFill>
                  <a:srgbClr val="995469"/>
                </a:solidFill>
              </a:rPr>
              <a:t>DIAGNÓSTICOS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6131306" y="9941806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520"/>
              </a:lnSpc>
            </a:pPr>
            <a:r>
              <a:rPr lang="pt-PT" sz="1430">
                <a:solidFill>
                  <a:srgbClr val="995469"/>
                </a:solidFill>
                <a:latin typeface="+mj-lt"/>
              </a:rPr>
              <a:t>MELHORAR </a:t>
            </a:r>
          </a:p>
          <a:p>
            <a:pPr algn="r">
              <a:lnSpc>
                <a:spcPts val="1520"/>
              </a:lnSpc>
            </a:pPr>
            <a:r>
              <a:rPr lang="pt-PT" sz="1430">
                <a:solidFill>
                  <a:srgbClr val="995469"/>
                </a:solidFill>
                <a:latin typeface="+mj-lt"/>
              </a:rPr>
              <a:t>VIDAS</a:t>
            </a:r>
          </a:p>
        </p:txBody>
      </p:sp>
      <p:pic>
        <p:nvPicPr>
          <p:cNvPr id="158" name="Picture 15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12FCC3E-DABD-44FF-943A-E450709B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1" y="8945355"/>
            <a:ext cx="2859579" cy="7288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F9E7-F068-4083-AA7A-05F8CA08931B}"/>
              </a:ext>
            </a:extLst>
          </p:cNvPr>
          <p:cNvSpPr/>
          <p:nvPr/>
        </p:nvSpPr>
        <p:spPr>
          <a:xfrm>
            <a:off x="1109765" y="765989"/>
            <a:ext cx="5519633" cy="1148530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118660-3329-457D-806C-00B9A1D16C6B}"/>
              </a:ext>
            </a:extLst>
          </p:cNvPr>
          <p:cNvSpPr txBox="1"/>
          <p:nvPr/>
        </p:nvSpPr>
        <p:spPr>
          <a:xfrm>
            <a:off x="924241" y="879510"/>
            <a:ext cx="5811408" cy="101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PT" sz="3600" dirty="0">
                <a:solidFill>
                  <a:schemeClr val="bg1"/>
                </a:solidFill>
                <a:latin typeface="IBM Plex Sans Light" panose="020B0403050203000203" pitchFamily="34" charset="0"/>
              </a:rPr>
              <a:t>O MIELOMA </a:t>
            </a:r>
          </a:p>
          <a:p>
            <a:pPr algn="ctr">
              <a:lnSpc>
                <a:spcPts val="3600"/>
              </a:lnSpc>
            </a:pPr>
            <a:r>
              <a:rPr lang="pt-PT" sz="3600" b="1" dirty="0">
                <a:solidFill>
                  <a:schemeClr val="bg1"/>
                </a:solidFill>
                <a:latin typeface="+mj-lt"/>
              </a:rPr>
              <a:t>DESAFIO DE DIAGNÓSTICO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958FEC-4C8C-4172-BD3B-E0AF7D4B98C6}"/>
              </a:ext>
            </a:extLst>
          </p:cNvPr>
          <p:cNvCxnSpPr>
            <a:cxnSpLocks/>
          </p:cNvCxnSpPr>
          <p:nvPr/>
        </p:nvCxnSpPr>
        <p:spPr>
          <a:xfrm>
            <a:off x="65722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A79455-FD00-4A1F-A375-1E040530C492}"/>
              </a:ext>
            </a:extLst>
          </p:cNvPr>
          <p:cNvCxnSpPr>
            <a:cxnSpLocks/>
          </p:cNvCxnSpPr>
          <p:nvPr/>
        </p:nvCxnSpPr>
        <p:spPr>
          <a:xfrm>
            <a:off x="3926205" y="457929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25100D-5E27-4B3C-B3A0-99D978F44342}"/>
              </a:ext>
            </a:extLst>
          </p:cNvPr>
          <p:cNvCxnSpPr>
            <a:cxnSpLocks/>
          </p:cNvCxnSpPr>
          <p:nvPr/>
        </p:nvCxnSpPr>
        <p:spPr>
          <a:xfrm>
            <a:off x="68770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545CB2-E756-409D-8239-AC4365A288A9}"/>
              </a:ext>
            </a:extLst>
          </p:cNvPr>
          <p:cNvCxnSpPr>
            <a:cxnSpLocks/>
          </p:cNvCxnSpPr>
          <p:nvPr/>
        </p:nvCxnSpPr>
        <p:spPr>
          <a:xfrm>
            <a:off x="3956685" y="64690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2E229A1-9A96-4036-9206-F06AE8C86AB2}"/>
              </a:ext>
            </a:extLst>
          </p:cNvPr>
          <p:cNvCxnSpPr>
            <a:cxnSpLocks/>
          </p:cNvCxnSpPr>
          <p:nvPr/>
        </p:nvCxnSpPr>
        <p:spPr>
          <a:xfrm>
            <a:off x="65722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7F79C4-14D5-4AD6-954C-228D0F2256CA}"/>
              </a:ext>
            </a:extLst>
          </p:cNvPr>
          <p:cNvCxnSpPr>
            <a:cxnSpLocks/>
          </p:cNvCxnSpPr>
          <p:nvPr/>
        </p:nvCxnSpPr>
        <p:spPr>
          <a:xfrm>
            <a:off x="3926205" y="8335950"/>
            <a:ext cx="2962275" cy="0"/>
          </a:xfrm>
          <a:prstGeom prst="line">
            <a:avLst/>
          </a:prstGeom>
          <a:ln w="12700">
            <a:solidFill>
              <a:srgbClr val="C4D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8FA782-9C3E-4218-980D-3865EBA70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64" y="6617708"/>
            <a:ext cx="1298451" cy="1783084"/>
          </a:xfrm>
          <a:prstGeom prst="rect">
            <a:avLst/>
          </a:prstGeom>
        </p:spPr>
      </p:pic>
      <p:pic>
        <p:nvPicPr>
          <p:cNvPr id="12" name="Picture 11" descr="Circle&#10;&#10;Description automatically generated with low confidence">
            <a:extLst>
              <a:ext uri="{FF2B5EF4-FFF2-40B4-BE49-F238E27FC236}">
                <a16:creationId xmlns:a16="http://schemas.microsoft.com/office/drawing/2014/main" id="{84F7A371-1404-4924-BEF7-B8AEAE59B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2" y="6658329"/>
            <a:ext cx="1840996" cy="1545339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800ECA6-547A-4F66-AC08-9C9FA4D64E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05" y="4896626"/>
            <a:ext cx="1536195" cy="147218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77AF6A9-5233-4C1A-AA38-E3E72EE4E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42" y="4909813"/>
            <a:ext cx="1575819" cy="1420371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C35220F-E252-479E-A92E-206C7F375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6" y="2283179"/>
            <a:ext cx="2051308" cy="2432309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1B2BD5B6-D76A-45B0-8979-418DB2C0D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05" y="2629393"/>
            <a:ext cx="1441707" cy="2084836"/>
          </a:xfrm>
          <a:prstGeom prst="rect">
            <a:avLst/>
          </a:prstGeom>
        </p:spPr>
      </p:pic>
      <p:pic>
        <p:nvPicPr>
          <p:cNvPr id="22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CF123B-2FD0-441B-8E2E-BE45550F0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0" y="8444193"/>
            <a:ext cx="1170434" cy="1783084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09A1C6A-3671-45F5-978C-2F30D7C3B595}"/>
              </a:ext>
            </a:extLst>
          </p:cNvPr>
          <p:cNvSpPr txBox="1"/>
          <p:nvPr/>
        </p:nvSpPr>
        <p:spPr>
          <a:xfrm>
            <a:off x="2207155" y="2896290"/>
            <a:ext cx="1837016" cy="1647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pt-PT" sz="1500" dirty="0">
                <a:solidFill>
                  <a:srgbClr val="05628D"/>
                </a:solidFill>
              </a:rPr>
              <a:t>Os sintomas de mieloma não são </a:t>
            </a:r>
          </a:p>
          <a:p>
            <a:pPr>
              <a:lnSpc>
                <a:spcPts val="2100"/>
              </a:lnSpc>
            </a:pPr>
            <a:r>
              <a:rPr lang="pt-PT" sz="2200" dirty="0">
                <a:solidFill>
                  <a:srgbClr val="05628D"/>
                </a:solidFill>
                <a:latin typeface="IBM Plex Sans Condensed SemiBol" panose="020B0706050203000203" pitchFamily="34" charset="0"/>
              </a:rPr>
              <a:t>específicos </a:t>
            </a:r>
          </a:p>
          <a:p>
            <a:pPr>
              <a:lnSpc>
                <a:spcPts val="1300"/>
              </a:lnSpc>
            </a:pPr>
            <a:r>
              <a:rPr lang="pt-PT" sz="1000" dirty="0">
                <a:solidFill>
                  <a:srgbClr val="05628D"/>
                </a:solidFill>
              </a:rPr>
              <a:t>(</a:t>
            </a:r>
            <a:r>
              <a:rPr lang="pt-PT" sz="1000" dirty="0" err="1">
                <a:solidFill>
                  <a:srgbClr val="05628D"/>
                </a:solidFill>
              </a:rPr>
              <a:t>p.ex</a:t>
            </a:r>
            <a:r>
              <a:rPr lang="pt-PT" sz="1000" dirty="0">
                <a:solidFill>
                  <a:srgbClr val="05628D"/>
                </a:solidFill>
              </a:rPr>
              <a:t>. dores nas costas e fadiga), </a:t>
            </a:r>
            <a:br>
              <a:rPr lang="pt-PT" sz="1000" dirty="0">
                <a:solidFill>
                  <a:srgbClr val="05628D"/>
                </a:solidFill>
              </a:rPr>
            </a:br>
            <a:r>
              <a:rPr lang="pt-PT" sz="1000" dirty="0">
                <a:solidFill>
                  <a:srgbClr val="05628D"/>
                </a:solidFill>
              </a:rPr>
              <a:t>o que o torna difícil de </a:t>
            </a:r>
            <a:r>
              <a:rPr lang="pt-PT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 </a:t>
            </a:r>
            <a:br>
              <a:rPr lang="pt-PT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</a:br>
            <a:r>
              <a:rPr lang="pt-PT" sz="1000" dirty="0">
                <a:solidFill>
                  <a:srgbClr val="05628D"/>
                </a:solidFill>
                <a:latin typeface="IBM Plex Sans SemiBold" panose="020B0703050203000203" pitchFamily="34" charset="0"/>
              </a:rPr>
              <a:t>reconhecer em cuidados primários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EC6983-97BE-4E73-92A9-800134D368E4}"/>
              </a:ext>
            </a:extLst>
          </p:cNvPr>
          <p:cNvGrpSpPr/>
          <p:nvPr/>
        </p:nvGrpSpPr>
        <p:grpSpPr>
          <a:xfrm>
            <a:off x="5349999" y="2925418"/>
            <a:ext cx="1955508" cy="1733808"/>
            <a:chOff x="7483218" y="3237377"/>
            <a:chExt cx="1955508" cy="173380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1225A7-9D65-4A86-9C9F-DDC8A4F931F2}"/>
                </a:ext>
              </a:extLst>
            </p:cNvPr>
            <p:cNvSpPr txBox="1"/>
            <p:nvPr/>
          </p:nvSpPr>
          <p:spPr>
            <a:xfrm>
              <a:off x="7483218" y="3627921"/>
              <a:ext cx="5341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PT" sz="540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A4692D-2E9F-4925-9B23-4B31561FC3F3}"/>
                </a:ext>
              </a:extLst>
            </p:cNvPr>
            <p:cNvSpPr txBox="1"/>
            <p:nvPr/>
          </p:nvSpPr>
          <p:spPr>
            <a:xfrm>
              <a:off x="7551839" y="3237377"/>
              <a:ext cx="1886887" cy="17338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pt-PT" sz="1200" dirty="0">
                  <a:solidFill>
                    <a:srgbClr val="05628D"/>
                  </a:solidFill>
                </a:rPr>
                <a:t>Os pacientes com mieloma </a:t>
              </a:r>
            </a:p>
            <a:p>
              <a:pPr>
                <a:lnSpc>
                  <a:spcPts val="1400"/>
                </a:lnSpc>
              </a:pPr>
              <a:r>
                <a:rPr lang="pt-PT" sz="1200" dirty="0">
                  <a:solidFill>
                    <a:srgbClr val="05628D"/>
                  </a:solidFill>
                </a:rPr>
                <a:t>provavelmente recorrem</a:t>
              </a:r>
            </a:p>
            <a:p>
              <a:pPr marL="360000">
                <a:lnSpc>
                  <a:spcPts val="2200"/>
                </a:lnSpc>
              </a:pPr>
              <a:r>
                <a:rPr lang="pt-PT" sz="22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ou mais </a:t>
              </a:r>
            </a:p>
            <a:p>
              <a:pPr marL="360000">
                <a:lnSpc>
                  <a:spcPts val="2200"/>
                </a:lnSpc>
              </a:pPr>
              <a:r>
                <a:rPr lang="pt-PT" sz="2200" dirty="0">
                  <a:solidFill>
                    <a:srgbClr val="EB6C5D"/>
                  </a:solidFill>
                  <a:latin typeface="IBM Plex Sans Condensed SemiBol" panose="020B0706050203000203" pitchFamily="34" charset="0"/>
                </a:rPr>
                <a:t>vezes </a:t>
              </a:r>
            </a:p>
            <a:p>
              <a:pPr>
                <a:lnSpc>
                  <a:spcPts val="1400"/>
                </a:lnSpc>
              </a:pPr>
              <a:r>
                <a:rPr lang="pt-PT" sz="1200" dirty="0">
                  <a:solidFill>
                    <a:srgbClr val="05628D"/>
                  </a:solidFill>
                </a:rPr>
                <a:t>aos cuidados primários </a:t>
              </a:r>
              <a:br>
                <a:rPr lang="pt-PT" sz="1200" dirty="0">
                  <a:solidFill>
                    <a:srgbClr val="05628D"/>
                  </a:solidFill>
                </a:rPr>
              </a:br>
              <a:r>
                <a:rPr lang="pt-PT" sz="1200" dirty="0">
                  <a:solidFill>
                    <a:srgbClr val="05628D"/>
                  </a:solidFill>
                </a:rPr>
                <a:t>antes de serem encaminhados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1A43876-5D55-498C-A7B6-3BB6BFD117C5}"/>
              </a:ext>
            </a:extLst>
          </p:cNvPr>
          <p:cNvSpPr txBox="1"/>
          <p:nvPr/>
        </p:nvSpPr>
        <p:spPr>
          <a:xfrm>
            <a:off x="546366" y="4718488"/>
            <a:ext cx="1960942" cy="18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pt-PT" sz="1500" dirty="0">
                <a:solidFill>
                  <a:srgbClr val="05628D"/>
                </a:solidFill>
              </a:rPr>
              <a:t>O tempo médio 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pt-PT" sz="1500" dirty="0">
                <a:solidFill>
                  <a:srgbClr val="05628D"/>
                </a:solidFill>
              </a:rPr>
              <a:t>até ao diagnóstico são </a:t>
            </a:r>
          </a:p>
          <a:p>
            <a:pPr>
              <a:lnSpc>
                <a:spcPts val="2600"/>
              </a:lnSpc>
            </a:pPr>
            <a:r>
              <a:rPr lang="pt-PT" sz="2300" b="1" dirty="0">
                <a:solidFill>
                  <a:srgbClr val="DB8032"/>
                </a:solidFill>
                <a:latin typeface="IBM Plex Sans" panose="020B0503050203000203" pitchFamily="34" charset="0"/>
              </a:rPr>
              <a:t>108,6 dias</a:t>
            </a:r>
          </a:p>
          <a:p>
            <a:pPr>
              <a:lnSpc>
                <a:spcPts val="1300"/>
              </a:lnSpc>
              <a:spcAft>
                <a:spcPts val="300"/>
              </a:spcAft>
            </a:pPr>
            <a:r>
              <a:rPr lang="pt-PT" sz="1100" dirty="0">
                <a:solidFill>
                  <a:srgbClr val="05628D"/>
                </a:solidFill>
              </a:rPr>
              <a:t>sendo que 25% dos pacientes esperam mais de</a:t>
            </a:r>
          </a:p>
          <a:p>
            <a:pPr>
              <a:lnSpc>
                <a:spcPts val="2500"/>
              </a:lnSpc>
            </a:pPr>
            <a:r>
              <a:rPr lang="pt-PT" sz="2300" b="1" dirty="0">
                <a:solidFill>
                  <a:srgbClr val="DB8032"/>
                </a:solidFill>
                <a:latin typeface="IBM Plex Sans" panose="020B0503050203000203" pitchFamily="34" charset="0"/>
              </a:rPr>
              <a:t>8 meses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4887A3-104C-4097-9830-C914FE7B09DF}"/>
              </a:ext>
            </a:extLst>
          </p:cNvPr>
          <p:cNvSpPr txBox="1"/>
          <p:nvPr/>
        </p:nvSpPr>
        <p:spPr>
          <a:xfrm>
            <a:off x="3834687" y="4672019"/>
            <a:ext cx="2105349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pt-PT" sz="1100" dirty="0">
                <a:solidFill>
                  <a:srgbClr val="05628D"/>
                </a:solidFill>
              </a:rPr>
              <a:t>Em média, os pacientes têm sintomas durante cerca de </a:t>
            </a:r>
          </a:p>
          <a:p>
            <a:pPr>
              <a:lnSpc>
                <a:spcPts val="2600"/>
              </a:lnSpc>
            </a:pPr>
            <a:r>
              <a:rPr lang="pt-PT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1 mês </a:t>
            </a:r>
          </a:p>
          <a:p>
            <a:pPr>
              <a:lnSpc>
                <a:spcPts val="1320"/>
              </a:lnSpc>
            </a:pPr>
            <a:r>
              <a:rPr lang="pt-PT" sz="1100" dirty="0">
                <a:solidFill>
                  <a:srgbClr val="05628D"/>
                </a:solidFill>
              </a:rPr>
              <a:t>antes de procurarem assistência e 25% </a:t>
            </a:r>
          </a:p>
          <a:p>
            <a:pPr>
              <a:lnSpc>
                <a:spcPts val="1320"/>
              </a:lnSpc>
              <a:spcAft>
                <a:spcPts val="300"/>
              </a:spcAft>
            </a:pPr>
            <a:r>
              <a:rPr lang="pt-PT" sz="1100" dirty="0">
                <a:solidFill>
                  <a:srgbClr val="05628D"/>
                </a:solidFill>
              </a:rPr>
              <a:t>dos pacientes esperam mais de</a:t>
            </a:r>
          </a:p>
          <a:p>
            <a:pPr>
              <a:lnSpc>
                <a:spcPts val="2600"/>
              </a:lnSpc>
            </a:pPr>
            <a:r>
              <a:rPr lang="pt-PT" sz="2300" b="1" dirty="0">
                <a:solidFill>
                  <a:srgbClr val="186F6D"/>
                </a:solidFill>
                <a:latin typeface="IBM Plex Sans" panose="020B0503050203000203" pitchFamily="34" charset="0"/>
              </a:rPr>
              <a:t>Três meses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371D02D-3398-4D21-929B-D0BD862B9E0F}"/>
              </a:ext>
            </a:extLst>
          </p:cNvPr>
          <p:cNvSpPr txBox="1"/>
          <p:nvPr/>
        </p:nvSpPr>
        <p:spPr>
          <a:xfrm>
            <a:off x="2296602" y="6670934"/>
            <a:ext cx="1658122" cy="1692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pt-PT" sz="1600" dirty="0">
                <a:solidFill>
                  <a:srgbClr val="05628D"/>
                </a:solidFill>
              </a:rPr>
              <a:t>Os pacientes têm um percurso </a:t>
            </a:r>
            <a:r>
              <a:rPr lang="pt-PT" sz="1600" b="1" dirty="0">
                <a:solidFill>
                  <a:srgbClr val="51AEE2"/>
                </a:solidFill>
                <a:latin typeface="IBM Plex Sans" panose="020B0503050203000203" pitchFamily="34" charset="0"/>
              </a:rPr>
              <a:t>longo</a:t>
            </a:r>
            <a:r>
              <a:rPr lang="pt-PT" sz="1600" dirty="0">
                <a:solidFill>
                  <a:srgbClr val="05628D"/>
                </a:solidFill>
              </a:rPr>
              <a:t> e </a:t>
            </a:r>
            <a:r>
              <a:rPr lang="pt-PT" sz="1600" b="1" dirty="0">
                <a:solidFill>
                  <a:srgbClr val="51AEE2"/>
                </a:solidFill>
                <a:latin typeface="IBM Plex Sans" panose="020B0503050203000203" pitchFamily="34" charset="0"/>
              </a:rPr>
              <a:t>confuso</a:t>
            </a:r>
            <a:r>
              <a:rPr lang="pt-PT" sz="1600" dirty="0">
                <a:solidFill>
                  <a:srgbClr val="05628D"/>
                </a:solidFill>
              </a:rPr>
              <a:t> </a:t>
            </a:r>
          </a:p>
          <a:p>
            <a:pPr>
              <a:lnSpc>
                <a:spcPts val="2100"/>
              </a:lnSpc>
            </a:pPr>
            <a:r>
              <a:rPr lang="pt-PT" sz="1600" dirty="0">
                <a:solidFill>
                  <a:srgbClr val="05628D"/>
                </a:solidFill>
              </a:rPr>
              <a:t>até ao diagnóstico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DC03A7F-D099-4244-8B9B-6CB686F83EA7}"/>
              </a:ext>
            </a:extLst>
          </p:cNvPr>
          <p:cNvSpPr txBox="1"/>
          <p:nvPr/>
        </p:nvSpPr>
        <p:spPr>
          <a:xfrm>
            <a:off x="5386452" y="6537389"/>
            <a:ext cx="1811877" cy="1862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2200"/>
              </a:spcAft>
            </a:pPr>
            <a:r>
              <a:rPr lang="pt-PT" sz="1050" dirty="0">
                <a:solidFill>
                  <a:srgbClr val="05628D"/>
                </a:solidFill>
              </a:rPr>
              <a:t>Um estudo britânico descobriu que</a:t>
            </a:r>
          </a:p>
          <a:p>
            <a:pPr>
              <a:lnSpc>
                <a:spcPts val="1500"/>
              </a:lnSpc>
            </a:pPr>
            <a:r>
              <a:rPr lang="pt-PT" sz="4000" dirty="0">
                <a:solidFill>
                  <a:srgbClr val="C2453D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>
              <a:lnSpc>
                <a:spcPts val="1800"/>
              </a:lnSpc>
            </a:pPr>
            <a:r>
              <a:rPr lang="pt-PT" sz="1400" dirty="0">
                <a:solidFill>
                  <a:srgbClr val="05628D"/>
                </a:solidFill>
              </a:rPr>
              <a:t>dos pacientes foram diagnosticados em </a:t>
            </a:r>
          </a:p>
          <a:p>
            <a:pPr>
              <a:lnSpc>
                <a:spcPts val="1800"/>
              </a:lnSpc>
            </a:pPr>
            <a:r>
              <a:rPr lang="pt-PT" sz="1400" dirty="0">
                <a:solidFill>
                  <a:srgbClr val="05628D"/>
                </a:solidFill>
              </a:rPr>
              <a:t>situações de emergência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1102FB4-15AC-475B-A572-BC7B945B2DB0}"/>
              </a:ext>
            </a:extLst>
          </p:cNvPr>
          <p:cNvSpPr txBox="1"/>
          <p:nvPr/>
        </p:nvSpPr>
        <p:spPr>
          <a:xfrm>
            <a:off x="379366" y="8462543"/>
            <a:ext cx="2125709" cy="1657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pt-PT" dirty="0">
                <a:solidFill>
                  <a:srgbClr val="05628D"/>
                </a:solidFill>
              </a:rPr>
              <a:t>Um diagnóstico </a:t>
            </a:r>
            <a:r>
              <a:rPr lang="pt-PT" sz="1200" dirty="0">
                <a:solidFill>
                  <a:srgbClr val="05628D"/>
                </a:solidFill>
              </a:rPr>
              <a:t>adiado pode afetar </a:t>
            </a:r>
            <a:r>
              <a:rPr lang="pt-PT" sz="2000" b="1" dirty="0">
                <a:solidFill>
                  <a:srgbClr val="05628D"/>
                </a:solidFill>
                <a:latin typeface="IBM Plex Sans" panose="020B0503050203000203" pitchFamily="34" charset="0"/>
              </a:rPr>
              <a:t>negativamente </a:t>
            </a:r>
            <a:endParaRPr lang="pt-PT" sz="2300" b="1" dirty="0">
              <a:solidFill>
                <a:srgbClr val="05628D"/>
              </a:solidFill>
              <a:latin typeface="IBM Plex Sans" panose="020B0503050203000203" pitchFamily="34" charset="0"/>
            </a:endParaRPr>
          </a:p>
          <a:p>
            <a:pPr>
              <a:lnSpc>
                <a:spcPts val="1600"/>
              </a:lnSpc>
            </a:pPr>
            <a:r>
              <a:rPr lang="pt-PT" sz="1200" dirty="0">
                <a:solidFill>
                  <a:srgbClr val="05628D"/>
                </a:solidFill>
              </a:rPr>
              <a:t>a qualidade de vida e a sobrevivência sem a doença de pacientes com mieloma</a:t>
            </a:r>
          </a:p>
        </p:txBody>
      </p: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</TotalTime>
  <Words>149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IBM Plex Sans SemiBold</vt:lpstr>
      <vt:lpstr>Arial</vt:lpstr>
      <vt:lpstr>IBM Plex Sans</vt:lpstr>
      <vt:lpstr>IBM Plex Sans Light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25</cp:revision>
  <dcterms:created xsi:type="dcterms:W3CDTF">2021-09-23T09:01:50Z</dcterms:created>
  <dcterms:modified xsi:type="dcterms:W3CDTF">2021-10-05T14:27:04Z</dcterms:modified>
</cp:coreProperties>
</file>