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9675" cy="1069181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59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19840" y="2846160"/>
            <a:ext cx="1567080" cy="6783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1567080" cy="6783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764640" cy="6783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1323000" y="2846160"/>
            <a:ext cx="764640" cy="6783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19840" y="569160"/>
            <a:ext cx="6519600" cy="9578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1323000" y="2846160"/>
            <a:ext cx="764640" cy="6783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9840" y="638928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764640" cy="6783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32300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1323000" y="638928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132300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9840" y="6389280"/>
            <a:ext cx="1567080" cy="323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1567080" cy="323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9840" y="6389280"/>
            <a:ext cx="1567080" cy="323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323000" y="284616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9840" y="638928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1323000" y="6389280"/>
            <a:ext cx="764640" cy="323532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049760" y="284616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1579680" y="284616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19840" y="638928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1049760" y="638928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1579680" y="6389280"/>
            <a:ext cx="504360" cy="32353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19840" y="569160"/>
            <a:ext cx="6519600" cy="2066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l-PL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19840" y="2846160"/>
            <a:ext cx="1567080" cy="6783120"/>
          </a:xfrm>
          <a:prstGeom prst="rect">
            <a:avLst/>
          </a:prstGeom>
        </p:spPr>
        <p:txBody>
          <a:bodyPr lIns="0" tIns="0" rIns="0" bIns="0">
            <a:normAutofit fontScale="1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2166120" y="2846160"/>
            <a:ext cx="1567080" cy="6783120"/>
          </a:xfrm>
          <a:prstGeom prst="rect">
            <a:avLst/>
          </a:prstGeom>
        </p:spPr>
        <p:txBody>
          <a:bodyPr lIns="0" tIns="0" rIns="0" bIns="0">
            <a:normAutofit fontScale="1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98" descr="Background pattern&#10;&#10;Description automatically generated with medium confidence"/>
          <p:cNvPicPr/>
          <p:nvPr/>
        </p:nvPicPr>
        <p:blipFill>
          <a:blip r:embed="rId2"/>
          <a:stretch/>
        </p:blipFill>
        <p:spPr>
          <a:xfrm>
            <a:off x="374760" y="0"/>
            <a:ext cx="7557840" cy="10690920"/>
          </a:xfrm>
          <a:prstGeom prst="rect">
            <a:avLst/>
          </a:prstGeom>
          <a:ln w="0">
            <a:noFill/>
          </a:ln>
        </p:spPr>
      </p:pic>
      <p:grpSp>
        <p:nvGrpSpPr>
          <p:cNvPr id="40" name="Group 1"/>
          <p:cNvGrpSpPr/>
          <p:nvPr/>
        </p:nvGrpSpPr>
        <p:grpSpPr>
          <a:xfrm>
            <a:off x="356760" y="359640"/>
            <a:ext cx="6847200" cy="9991080"/>
            <a:chOff x="356760" y="359640"/>
            <a:chExt cx="6847200" cy="9991080"/>
          </a:xfrm>
        </p:grpSpPr>
        <p:sp>
          <p:nvSpPr>
            <p:cNvPr id="41" name="Line 2"/>
            <p:cNvSpPr/>
            <p:nvPr/>
          </p:nvSpPr>
          <p:spPr>
            <a:xfrm>
              <a:off x="1276200" y="359640"/>
              <a:ext cx="5920560" cy="36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2" name="Line 3"/>
            <p:cNvSpPr/>
            <p:nvPr/>
          </p:nvSpPr>
          <p:spPr>
            <a:xfrm>
              <a:off x="356760" y="10332360"/>
              <a:ext cx="5274420" cy="1836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" name="Line 4"/>
            <p:cNvSpPr/>
            <p:nvPr/>
          </p:nvSpPr>
          <p:spPr>
            <a:xfrm flipH="1" flipV="1">
              <a:off x="7196760" y="359640"/>
              <a:ext cx="7200" cy="958212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4" name="Line 5"/>
            <p:cNvSpPr/>
            <p:nvPr/>
          </p:nvSpPr>
          <p:spPr>
            <a:xfrm flipV="1">
              <a:off x="356760" y="765720"/>
              <a:ext cx="360" cy="956664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5" name="CustomShape 6"/>
          <p:cNvSpPr/>
          <p:nvPr/>
        </p:nvSpPr>
        <p:spPr>
          <a:xfrm>
            <a:off x="239400" y="289080"/>
            <a:ext cx="1404000" cy="47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519"/>
              </a:lnSpc>
            </a:pPr>
            <a:r>
              <a:rPr lang="pl-PL" sz="1430" b="0" strike="noStrike" spc="-1">
                <a:solidFill>
                  <a:srgbClr val="995469"/>
                </a:solidFill>
                <a:latin typeface="IBM Plex Sans Light"/>
                <a:ea typeface="DejaVu Sans"/>
              </a:rPr>
              <a:t>POPRAWA </a:t>
            </a:r>
            <a:endParaRPr lang="pl-PL" sz="1430" b="0" strike="noStrike" spc="-1">
              <a:latin typeface="Arial"/>
            </a:endParaRPr>
          </a:p>
          <a:p>
            <a:pPr>
              <a:lnSpc>
                <a:spcPts val="1519"/>
              </a:lnSpc>
            </a:pPr>
            <a:r>
              <a:rPr lang="pl-PL" sz="1430" b="0" strike="noStrike" spc="-1">
                <a:solidFill>
                  <a:srgbClr val="995469"/>
                </a:solidFill>
                <a:latin typeface="IBM Plex Sans Light"/>
                <a:ea typeface="DejaVu Sans"/>
              </a:rPr>
              <a:t>DIAGNOSTYKI</a:t>
            </a:r>
            <a:endParaRPr lang="pl-PL" sz="1430" b="0" strike="noStrike" spc="-1">
              <a:latin typeface="Arial"/>
            </a:endParaRPr>
          </a:p>
        </p:txBody>
      </p:sp>
      <p:sp>
        <p:nvSpPr>
          <p:cNvPr id="46" name="CustomShape 7"/>
          <p:cNvSpPr/>
          <p:nvPr/>
        </p:nvSpPr>
        <p:spPr>
          <a:xfrm>
            <a:off x="5331600" y="9941760"/>
            <a:ext cx="1947240" cy="66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ts val="1519"/>
              </a:lnSpc>
            </a:pPr>
            <a:r>
              <a:rPr lang="pl-PL" sz="1430" b="0" strike="noStrike" spc="-1" dirty="0">
                <a:solidFill>
                  <a:srgbClr val="995469"/>
                </a:solidFill>
                <a:latin typeface="IBM Plex Sans Condensed SemiBol"/>
                <a:ea typeface="DejaVu Sans"/>
              </a:rPr>
              <a:t>POPRAWA </a:t>
            </a:r>
            <a:endParaRPr lang="pl-PL" sz="1430" b="0" strike="noStrike" spc="-1" dirty="0">
              <a:latin typeface="Arial"/>
            </a:endParaRPr>
          </a:p>
          <a:p>
            <a:pPr algn="r">
              <a:lnSpc>
                <a:spcPts val="1519"/>
              </a:lnSpc>
            </a:pPr>
            <a:r>
              <a:rPr lang="pl-PL" sz="1430" b="0" strike="noStrike" spc="-1" dirty="0">
                <a:solidFill>
                  <a:srgbClr val="995469"/>
                </a:solidFill>
                <a:latin typeface="IBM Plex Sans Condensed SemiBol"/>
                <a:ea typeface="DejaVu Sans"/>
              </a:rPr>
              <a:t>SZANS NA PRZEŻYCIE</a:t>
            </a:r>
            <a:endParaRPr lang="pl-PL" sz="1430" b="0" strike="noStrike" spc="-1" dirty="0">
              <a:latin typeface="Arial"/>
            </a:endParaRPr>
          </a:p>
        </p:txBody>
      </p:sp>
      <p:pic>
        <p:nvPicPr>
          <p:cNvPr id="47" name="Picture 157" descr="A picture containing application&#10;&#10;Description automatically generated"/>
          <p:cNvPicPr/>
          <p:nvPr/>
        </p:nvPicPr>
        <p:blipFill>
          <a:blip r:embed="rId3"/>
          <a:stretch/>
        </p:blipFill>
        <p:spPr>
          <a:xfrm>
            <a:off x="3995640" y="8945280"/>
            <a:ext cx="2858760" cy="728280"/>
          </a:xfrm>
          <a:prstGeom prst="rect">
            <a:avLst/>
          </a:prstGeom>
          <a:ln w="0">
            <a:noFill/>
          </a:ln>
        </p:spPr>
      </p:pic>
      <p:sp>
        <p:nvSpPr>
          <p:cNvPr id="48" name="CustomShape 8"/>
          <p:cNvSpPr/>
          <p:nvPr/>
        </p:nvSpPr>
        <p:spPr>
          <a:xfrm>
            <a:off x="1276200" y="766080"/>
            <a:ext cx="5003280" cy="96480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CustomShape 9"/>
          <p:cNvSpPr/>
          <p:nvPr/>
        </p:nvSpPr>
        <p:spPr>
          <a:xfrm>
            <a:off x="1109880" y="699840"/>
            <a:ext cx="534996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ts val="3600"/>
              </a:lnSpc>
            </a:pPr>
            <a:r>
              <a:rPr lang="pl-PL" sz="2800" b="0" strike="noStrike" spc="-1" dirty="0">
                <a:solidFill>
                  <a:srgbClr val="FFFFFF"/>
                </a:solidFill>
                <a:latin typeface="IBM Plex Sans Light"/>
                <a:ea typeface="DejaVu Sans"/>
              </a:rPr>
              <a:t>SZPICZAK </a:t>
            </a:r>
            <a:endParaRPr lang="pl-PL" sz="2800" b="0" strike="noStrike" spc="-1" dirty="0">
              <a:latin typeface="Arial"/>
            </a:endParaRPr>
          </a:p>
          <a:p>
            <a:pPr algn="ctr">
              <a:lnSpc>
                <a:spcPts val="36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IBM Plex Sans Condensed SemiBol"/>
                <a:ea typeface="DejaVu Sans"/>
              </a:rPr>
              <a:t>DIAGNOZOWANIE – WYZWANIA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50" name="Line 10"/>
          <p:cNvSpPr/>
          <p:nvPr/>
        </p:nvSpPr>
        <p:spPr>
          <a:xfrm>
            <a:off x="657000" y="4579200"/>
            <a:ext cx="296244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Line 11"/>
          <p:cNvSpPr/>
          <p:nvPr/>
        </p:nvSpPr>
        <p:spPr>
          <a:xfrm>
            <a:off x="3926160" y="4579200"/>
            <a:ext cx="296208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Line 12"/>
          <p:cNvSpPr/>
          <p:nvPr/>
        </p:nvSpPr>
        <p:spPr>
          <a:xfrm>
            <a:off x="687600" y="6468840"/>
            <a:ext cx="296208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Line 13"/>
          <p:cNvSpPr/>
          <p:nvPr/>
        </p:nvSpPr>
        <p:spPr>
          <a:xfrm>
            <a:off x="3956400" y="6468840"/>
            <a:ext cx="296244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Line 14"/>
          <p:cNvSpPr/>
          <p:nvPr/>
        </p:nvSpPr>
        <p:spPr>
          <a:xfrm>
            <a:off x="657000" y="8335800"/>
            <a:ext cx="296244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Line 15"/>
          <p:cNvSpPr/>
          <p:nvPr/>
        </p:nvSpPr>
        <p:spPr>
          <a:xfrm>
            <a:off x="3926160" y="8335800"/>
            <a:ext cx="2962080" cy="36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6" name="Picture 9" descr="Icon&#10;&#10;Description automatically generated"/>
          <p:cNvPicPr/>
          <p:nvPr/>
        </p:nvPicPr>
        <p:blipFill>
          <a:blip r:embed="rId4"/>
          <a:stretch/>
        </p:blipFill>
        <p:spPr>
          <a:xfrm>
            <a:off x="4033440" y="6617880"/>
            <a:ext cx="1297800" cy="1782360"/>
          </a:xfrm>
          <a:prstGeom prst="rect">
            <a:avLst/>
          </a:prstGeom>
          <a:ln w="0">
            <a:noFill/>
          </a:ln>
        </p:spPr>
      </p:pic>
      <p:pic>
        <p:nvPicPr>
          <p:cNvPr id="57" name="Picture 11" descr="Circle&#10;&#10;Description automatically generated with low confidence"/>
          <p:cNvPicPr/>
          <p:nvPr/>
        </p:nvPicPr>
        <p:blipFill>
          <a:blip r:embed="rId5"/>
          <a:stretch/>
        </p:blipFill>
        <p:spPr>
          <a:xfrm>
            <a:off x="499320" y="6658200"/>
            <a:ext cx="1840320" cy="1544760"/>
          </a:xfrm>
          <a:prstGeom prst="rect">
            <a:avLst/>
          </a:prstGeom>
          <a:ln w="0">
            <a:noFill/>
          </a:ln>
        </p:spPr>
      </p:pic>
      <p:pic>
        <p:nvPicPr>
          <p:cNvPr id="58" name="Picture 13" descr="Graphical user interface&#10;&#10;Description automatically generated with medium confidence"/>
          <p:cNvPicPr/>
          <p:nvPr/>
        </p:nvPicPr>
        <p:blipFill>
          <a:blip r:embed="rId6"/>
          <a:stretch/>
        </p:blipFill>
        <p:spPr>
          <a:xfrm>
            <a:off x="5398560" y="4896720"/>
            <a:ext cx="1535400" cy="1471320"/>
          </a:xfrm>
          <a:prstGeom prst="rect">
            <a:avLst/>
          </a:prstGeom>
          <a:ln w="0">
            <a:noFill/>
          </a:ln>
        </p:spPr>
      </p:pic>
      <p:pic>
        <p:nvPicPr>
          <p:cNvPr id="59" name="Picture 15" descr="Icon&#10;&#10;Description automatically generated"/>
          <p:cNvPicPr/>
          <p:nvPr/>
        </p:nvPicPr>
        <p:blipFill>
          <a:blip r:embed="rId7"/>
          <a:stretch/>
        </p:blipFill>
        <p:spPr>
          <a:xfrm>
            <a:off x="2169000" y="4909680"/>
            <a:ext cx="1575000" cy="1419480"/>
          </a:xfrm>
          <a:prstGeom prst="rect">
            <a:avLst/>
          </a:prstGeom>
          <a:ln w="0">
            <a:noFill/>
          </a:ln>
        </p:spPr>
      </p:pic>
      <p:pic>
        <p:nvPicPr>
          <p:cNvPr id="60" name="Picture 17" descr="Icon&#10;&#10;Description automatically generated"/>
          <p:cNvPicPr/>
          <p:nvPr/>
        </p:nvPicPr>
        <p:blipFill>
          <a:blip r:embed="rId8"/>
          <a:stretch/>
        </p:blipFill>
        <p:spPr>
          <a:xfrm>
            <a:off x="379440" y="2283120"/>
            <a:ext cx="2050560" cy="2431440"/>
          </a:xfrm>
          <a:prstGeom prst="rect">
            <a:avLst/>
          </a:prstGeom>
          <a:ln w="0">
            <a:noFill/>
          </a:ln>
        </p:spPr>
      </p:pic>
      <p:pic>
        <p:nvPicPr>
          <p:cNvPr id="61" name="Picture 19" descr="Icon&#10;&#10;Description automatically generated with low confidence"/>
          <p:cNvPicPr/>
          <p:nvPr/>
        </p:nvPicPr>
        <p:blipFill>
          <a:blip r:embed="rId9"/>
          <a:stretch/>
        </p:blipFill>
        <p:spPr>
          <a:xfrm>
            <a:off x="3918960" y="2536200"/>
            <a:ext cx="1441080" cy="2084040"/>
          </a:xfrm>
          <a:prstGeom prst="rect">
            <a:avLst/>
          </a:prstGeom>
          <a:ln w="0">
            <a:noFill/>
          </a:ln>
        </p:spPr>
      </p:pic>
      <p:pic>
        <p:nvPicPr>
          <p:cNvPr id="62" name="Picture 21" descr="A picture containing graphical user interface&#10;&#10;Description automatically generated"/>
          <p:cNvPicPr/>
          <p:nvPr/>
        </p:nvPicPr>
        <p:blipFill>
          <a:blip r:embed="rId10"/>
          <a:stretch/>
        </p:blipFill>
        <p:spPr>
          <a:xfrm>
            <a:off x="2393640" y="8444160"/>
            <a:ext cx="1169640" cy="1782360"/>
          </a:xfrm>
          <a:prstGeom prst="rect">
            <a:avLst/>
          </a:prstGeom>
          <a:ln w="0">
            <a:noFill/>
          </a:ln>
        </p:spPr>
      </p:pic>
      <p:sp>
        <p:nvSpPr>
          <p:cNvPr id="63" name="CustomShape 16"/>
          <p:cNvSpPr/>
          <p:nvPr/>
        </p:nvSpPr>
        <p:spPr>
          <a:xfrm>
            <a:off x="2313000" y="2650808"/>
            <a:ext cx="1930680" cy="18475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800"/>
              </a:lnSpc>
            </a:pPr>
            <a:r>
              <a:rPr lang="pl-PL" sz="9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Szpiczak </a:t>
            </a:r>
            <a:r>
              <a:rPr lang="pl-PL" sz="900" spc="-1" dirty="0">
                <a:solidFill>
                  <a:srgbClr val="05628D"/>
                </a:solidFill>
                <a:latin typeface="IBM Plex Sans Light"/>
              </a:rPr>
              <a:t>daje </a:t>
            </a:r>
          </a:p>
          <a:p>
            <a:pPr>
              <a:lnSpc>
                <a:spcPts val="2100"/>
              </a:lnSpc>
            </a:pPr>
            <a:r>
              <a:rPr lang="pl-PL" sz="1400" b="1" spc="-1" dirty="0">
                <a:solidFill>
                  <a:srgbClr val="05628D"/>
                </a:solidFill>
                <a:latin typeface="IBM Plex Sans Light"/>
              </a:rPr>
              <a:t>niespecyficzne objawy, </a:t>
            </a:r>
          </a:p>
          <a:p>
            <a:pPr>
              <a:lnSpc>
                <a:spcPts val="1301"/>
              </a:lnSpc>
            </a:pPr>
            <a:r>
              <a:rPr lang="pl-PL" sz="900" spc="-1" dirty="0">
                <a:solidFill>
                  <a:srgbClr val="05628D"/>
                </a:solidFill>
                <a:latin typeface="IBM Plex Sans Light"/>
              </a:rPr>
              <a:t>takie j</a:t>
            </a:r>
            <a:r>
              <a:rPr lang="pl-PL" sz="9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ak ból pleców czy zmęczenie,</a:t>
            </a:r>
            <a:br>
              <a:rPr dirty="0"/>
            </a:br>
            <a:r>
              <a:rPr lang="pl-PL" sz="9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przez co jest </a:t>
            </a:r>
            <a:r>
              <a:rPr lang="pl-PL" sz="900" b="0" strike="noStrike" spc="-1" dirty="0">
                <a:solidFill>
                  <a:srgbClr val="05628D"/>
                </a:solidFill>
                <a:latin typeface="IBM Plex Sans SemiBold"/>
                <a:ea typeface="DejaVu Sans"/>
              </a:rPr>
              <a:t>trudny do rozpoznania </a:t>
            </a:r>
            <a:br>
              <a:rPr dirty="0"/>
            </a:br>
            <a:r>
              <a:rPr lang="pl-PL" sz="9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przez lekarza podstawowej opieki zdrowotnej.</a:t>
            </a:r>
            <a:endParaRPr lang="pl-PL" sz="900" b="0" strike="noStrike" spc="-1" dirty="0">
              <a:latin typeface="Arial"/>
            </a:endParaRPr>
          </a:p>
        </p:txBody>
      </p:sp>
      <p:grpSp>
        <p:nvGrpSpPr>
          <p:cNvPr id="64" name="Group 17"/>
          <p:cNvGrpSpPr/>
          <p:nvPr/>
        </p:nvGrpSpPr>
        <p:grpSpPr>
          <a:xfrm>
            <a:off x="5025960" y="2370600"/>
            <a:ext cx="2031120" cy="2238120"/>
            <a:chOff x="5025960" y="2370600"/>
            <a:chExt cx="2031120" cy="2238120"/>
          </a:xfrm>
        </p:grpSpPr>
        <p:sp>
          <p:nvSpPr>
            <p:cNvPr id="65" name="CustomShape 18"/>
            <p:cNvSpPr/>
            <p:nvPr/>
          </p:nvSpPr>
          <p:spPr>
            <a:xfrm>
              <a:off x="5025960" y="3127680"/>
              <a:ext cx="671040" cy="91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l-PL" sz="5400" b="0" strike="noStrike" spc="-1" dirty="0">
                  <a:solidFill>
                    <a:srgbClr val="EB6C5D"/>
                  </a:solidFill>
                  <a:latin typeface="IBM Plex Sans Condensed SemiBol"/>
                  <a:ea typeface="DejaVu Sans"/>
                </a:rPr>
                <a:t>3</a:t>
              </a:r>
              <a:r>
                <a:rPr lang="de-DE" sz="5400" b="0" strike="noStrike" spc="-1" dirty="0">
                  <a:solidFill>
                    <a:srgbClr val="EB6C5D"/>
                  </a:solidFill>
                  <a:latin typeface="IBM Plex Sans Condensed SemiBol"/>
                  <a:ea typeface="DejaVu Sans"/>
                </a:rPr>
                <a:t> </a:t>
              </a:r>
              <a:r>
                <a:rPr lang="pl-PL" sz="5400" b="0" strike="noStrike" spc="-1" dirty="0">
                  <a:solidFill>
                    <a:srgbClr val="EB6C5D"/>
                  </a:solidFill>
                  <a:latin typeface="IBM Plex Sans Condensed SemiBol"/>
                  <a:ea typeface="DejaVu Sans"/>
                </a:rPr>
                <a:t> </a:t>
              </a:r>
              <a:endParaRPr lang="pl-PL" sz="5400" b="0" strike="noStrike" spc="-1" dirty="0">
                <a:latin typeface="Arial"/>
              </a:endParaRPr>
            </a:p>
          </p:txBody>
        </p:sp>
        <p:sp>
          <p:nvSpPr>
            <p:cNvPr id="66" name="CustomShape 19"/>
            <p:cNvSpPr/>
            <p:nvPr/>
          </p:nvSpPr>
          <p:spPr>
            <a:xfrm>
              <a:off x="5363280" y="2370600"/>
              <a:ext cx="1693800" cy="223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pl-PL" sz="1100" b="0" strike="noStrike" spc="-1" dirty="0">
                  <a:solidFill>
                    <a:srgbClr val="05628D"/>
                  </a:solidFill>
                  <a:latin typeface="IBM Plex Sans Light"/>
                  <a:ea typeface="DejaVu Sans"/>
                </a:rPr>
                <a:t>Pacjenci cierpiący na szpiczaka </a:t>
              </a:r>
              <a:endParaRPr lang="pl-PL" sz="11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pos="1790640" algn="l"/>
                </a:tabLst>
              </a:pPr>
              <a:r>
                <a:rPr lang="pl-PL" sz="1100" spc="-1" dirty="0">
                  <a:solidFill>
                    <a:srgbClr val="05628D"/>
                  </a:solidFill>
                  <a:latin typeface="IBM Plex Sans Light"/>
                </a:rPr>
                <a:t>odwiedzą l</a:t>
              </a:r>
              <a:r>
                <a:rPr lang="pl-PL" sz="1100" b="0" strike="noStrike" spc="-1" dirty="0">
                  <a:solidFill>
                    <a:srgbClr val="05628D"/>
                  </a:solidFill>
                  <a:latin typeface="IBM Plex Sans Light"/>
                  <a:ea typeface="DejaVu Sans"/>
                </a:rPr>
                <a:t>ekarza podstawowej opieki zdrowotnej</a:t>
              </a:r>
              <a:endParaRPr lang="pl-PL" sz="11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pos="1790640" algn="l"/>
                </a:tabLst>
              </a:pPr>
              <a:r>
                <a:rPr lang="pl-PL" sz="1800" b="0" strike="noStrike" spc="-1" dirty="0">
                  <a:solidFill>
                    <a:srgbClr val="EB6C5D"/>
                  </a:solidFill>
                  <a:latin typeface="IBM Plex Sans Condensed SemiBol"/>
                  <a:ea typeface="DejaVu Sans"/>
                </a:rPr>
                <a:t>co najmniej </a:t>
              </a:r>
              <a:r>
                <a:rPr lang="pl-PL" sz="2000" b="0" strike="noStrike" spc="-1" dirty="0">
                  <a:solidFill>
                    <a:srgbClr val="EB6C5D"/>
                  </a:solidFill>
                  <a:latin typeface="IBM Plex Sans Condensed SemiBol"/>
                  <a:ea typeface="DejaVu Sans"/>
                </a:rPr>
                <a:t>razy, </a:t>
              </a:r>
              <a:endParaRPr lang="pl-PL" sz="2000" b="0" strike="noStrike" spc="-1" dirty="0">
                <a:latin typeface="Arial"/>
              </a:endParaRPr>
            </a:p>
            <a:p>
              <a:pPr>
                <a:lnSpc>
                  <a:spcPts val="1400"/>
                </a:lnSpc>
                <a:tabLst>
                  <a:tab pos="1790640" algn="l"/>
                </a:tabLst>
              </a:pPr>
              <a:endParaRPr lang="pl-PL" sz="2000" b="0" strike="noStrike" spc="-1" dirty="0">
                <a:latin typeface="Arial"/>
              </a:endParaRPr>
            </a:p>
            <a:p>
              <a:pPr>
                <a:lnSpc>
                  <a:spcPts val="1400"/>
                </a:lnSpc>
                <a:tabLst>
                  <a:tab pos="1790640" algn="l"/>
                </a:tabLst>
              </a:pPr>
              <a:r>
                <a:rPr lang="pl-PL" sz="1100" b="0" strike="noStrike" spc="-1" dirty="0">
                  <a:solidFill>
                    <a:srgbClr val="05628D"/>
                  </a:solidFill>
                  <a:latin typeface="IBM Plex Sans Light"/>
                  <a:ea typeface="DejaVu Sans"/>
                </a:rPr>
                <a:t>zanim otrzymają skierowanie do specjalisty.</a:t>
              </a:r>
              <a:endParaRPr lang="pl-PL" sz="1100" b="0" strike="noStrike" spc="-1" dirty="0">
                <a:latin typeface="Arial"/>
              </a:endParaRPr>
            </a:p>
          </p:txBody>
        </p:sp>
      </p:grpSp>
      <p:sp>
        <p:nvSpPr>
          <p:cNvPr id="67" name="CustomShape 20"/>
          <p:cNvSpPr/>
          <p:nvPr/>
        </p:nvSpPr>
        <p:spPr>
          <a:xfrm>
            <a:off x="598274" y="4656289"/>
            <a:ext cx="1848600" cy="1847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800"/>
              </a:lnSpc>
            </a:pPr>
            <a:r>
              <a:rPr lang="pl-PL" sz="15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Średni czas </a:t>
            </a:r>
            <a:endParaRPr lang="pl-PL" sz="1500" b="0" strike="noStrike" spc="-1" dirty="0">
              <a:latin typeface="Arial"/>
            </a:endParaRP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pl-PL" sz="150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diagnozowania </a:t>
            </a:r>
            <a:r>
              <a:rPr lang="pl-PL" sz="1500" spc="-1" dirty="0">
                <a:solidFill>
                  <a:srgbClr val="05628D"/>
                </a:solidFill>
                <a:latin typeface="IBM Plex Sans Light"/>
              </a:rPr>
              <a:t>szpiczaka to </a:t>
            </a:r>
          </a:p>
          <a:p>
            <a:pPr>
              <a:lnSpc>
                <a:spcPts val="2599"/>
              </a:lnSpc>
            </a:pPr>
            <a:r>
              <a:rPr lang="pl-PL" sz="2300" b="1" strike="noStrike" spc="-1" dirty="0">
                <a:solidFill>
                  <a:srgbClr val="DB8032"/>
                </a:solidFill>
                <a:latin typeface="IBM Plex Sans"/>
                <a:ea typeface="DejaVu Sans"/>
              </a:rPr>
              <a:t>108,6 dni,</a:t>
            </a:r>
            <a:endParaRPr lang="pl-PL" sz="2300" b="0" strike="noStrike" spc="-1" dirty="0">
              <a:latin typeface="Arial"/>
            </a:endParaRPr>
          </a:p>
          <a:p>
            <a:pPr>
              <a:lnSpc>
                <a:spcPts val="1301"/>
              </a:lnSpc>
              <a:spcAft>
                <a:spcPts val="300"/>
              </a:spcAft>
            </a:pPr>
            <a:r>
              <a:rPr lang="pl-PL" sz="1100" spc="-1" dirty="0">
                <a:solidFill>
                  <a:srgbClr val="05628D"/>
                </a:solidFill>
                <a:latin typeface="IBM Plex Sans Light"/>
              </a:rPr>
              <a:t>ale u 25% pacjentów trwa to ponad</a:t>
            </a:r>
          </a:p>
          <a:p>
            <a:pPr>
              <a:lnSpc>
                <a:spcPts val="2500"/>
              </a:lnSpc>
            </a:pPr>
            <a:r>
              <a:rPr lang="pl-PL" sz="2300" b="1" strike="noStrike" spc="-1" dirty="0">
                <a:solidFill>
                  <a:srgbClr val="DB8032"/>
                </a:solidFill>
                <a:latin typeface="IBM Plex Sans"/>
                <a:ea typeface="DejaVu Sans"/>
              </a:rPr>
              <a:t>8 miesięcy.</a:t>
            </a:r>
            <a:endParaRPr lang="pl-PL" sz="2300" b="0" strike="noStrike" spc="-1" dirty="0">
              <a:latin typeface="Arial"/>
            </a:endParaRPr>
          </a:p>
        </p:txBody>
      </p:sp>
      <p:sp>
        <p:nvSpPr>
          <p:cNvPr id="68" name="CustomShape 21"/>
          <p:cNvSpPr/>
          <p:nvPr/>
        </p:nvSpPr>
        <p:spPr>
          <a:xfrm>
            <a:off x="3751543" y="4741781"/>
            <a:ext cx="2104560" cy="162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321"/>
              </a:lnSpc>
              <a:spcAft>
                <a:spcPts val="300"/>
              </a:spcAft>
            </a:pPr>
            <a:r>
              <a:rPr lang="pl-PL" sz="1050" b="0" strike="noStrike" spc="-1" dirty="0">
                <a:solidFill>
                  <a:srgbClr val="05628D"/>
                </a:solidFill>
                <a:latin typeface="IBM Plex Sans Light"/>
                <a:ea typeface="Microsoft YaHei"/>
              </a:rPr>
              <a:t>Pacjenci </a:t>
            </a:r>
            <a:r>
              <a:rPr lang="pl-PL" sz="1050" spc="-1" dirty="0">
                <a:solidFill>
                  <a:srgbClr val="05628D"/>
                </a:solidFill>
                <a:latin typeface="IBM Plex Sans Light"/>
                <a:ea typeface="Microsoft YaHei"/>
              </a:rPr>
              <a:t>doświadczają objawów szpiczaka średnio przez  </a:t>
            </a:r>
          </a:p>
          <a:p>
            <a:pPr>
              <a:lnSpc>
                <a:spcPts val="2599"/>
              </a:lnSpc>
            </a:pPr>
            <a:r>
              <a:rPr lang="pl-PL" sz="2000" b="1" strike="noStrike" spc="-1" dirty="0">
                <a:solidFill>
                  <a:srgbClr val="186F6D"/>
                </a:solidFill>
                <a:latin typeface="IBM Plex Sans"/>
                <a:ea typeface="DejaVu Sans"/>
              </a:rPr>
              <a:t>1 miesiąc, </a:t>
            </a:r>
            <a:endParaRPr lang="pl-PL" sz="2000" b="0" strike="noStrike" spc="-1" dirty="0">
              <a:latin typeface="Arial"/>
            </a:endParaRPr>
          </a:p>
          <a:p>
            <a:pPr>
              <a:lnSpc>
                <a:spcPts val="1321"/>
              </a:lnSpc>
            </a:pPr>
            <a:r>
              <a:rPr lang="pl-PL" sz="1050" b="0" strike="noStrike" spc="-1" dirty="0">
                <a:solidFill>
                  <a:srgbClr val="05628D"/>
                </a:solidFill>
                <a:latin typeface="IBM Plex Sans Light"/>
                <a:ea typeface="Microsoft YaHei"/>
              </a:rPr>
              <a:t>zanim udadzą się </a:t>
            </a:r>
            <a:r>
              <a:rPr lang="pl-PL" sz="1050" spc="-1" dirty="0">
                <a:solidFill>
                  <a:srgbClr val="05628D"/>
                </a:solidFill>
                <a:latin typeface="IBM Plex Sans Light"/>
                <a:ea typeface="Microsoft YaHei"/>
              </a:rPr>
              <a:t>do lekarza. </a:t>
            </a:r>
            <a:br>
              <a:rPr sz="1050" spc="-1" dirty="0">
                <a:solidFill>
                  <a:srgbClr val="05628D"/>
                </a:solidFill>
                <a:latin typeface="IBM Plex Sans Light"/>
                <a:ea typeface="Microsoft YaHei"/>
              </a:rPr>
            </a:br>
            <a:r>
              <a:rPr lang="pl-PL" sz="1050" spc="-1" dirty="0">
                <a:solidFill>
                  <a:srgbClr val="05628D"/>
                </a:solidFill>
                <a:latin typeface="IBM Plex Sans Light"/>
                <a:ea typeface="Microsoft YaHei"/>
              </a:rPr>
              <a:t>25% pacjentów zwleka z wizytą ponad</a:t>
            </a:r>
          </a:p>
          <a:p>
            <a:pPr>
              <a:lnSpc>
                <a:spcPts val="2599"/>
              </a:lnSpc>
            </a:pPr>
            <a:r>
              <a:rPr lang="pl-PL" sz="2000" b="1" strike="noStrike" spc="-1" dirty="0">
                <a:solidFill>
                  <a:srgbClr val="186F6D"/>
                </a:solidFill>
                <a:latin typeface="IBM Plex Sans"/>
                <a:ea typeface="DejaVu Sans"/>
              </a:rPr>
              <a:t>3 miesiące.</a:t>
            </a:r>
            <a:endParaRPr lang="pl-PL" sz="2000" b="0" strike="noStrike" spc="-1" dirty="0">
              <a:latin typeface="Arial"/>
            </a:endParaRPr>
          </a:p>
        </p:txBody>
      </p:sp>
      <p:sp>
        <p:nvSpPr>
          <p:cNvPr id="69" name="CustomShape 22"/>
          <p:cNvSpPr/>
          <p:nvPr/>
        </p:nvSpPr>
        <p:spPr>
          <a:xfrm>
            <a:off x="2349000" y="6590520"/>
            <a:ext cx="1383120" cy="14051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2100"/>
              </a:lnSpc>
            </a:pPr>
            <a:r>
              <a:rPr lang="pl-PL" sz="1200" dirty="0">
                <a:solidFill>
                  <a:srgbClr val="05628D"/>
                </a:solidFill>
              </a:rPr>
              <a:t>Droga do uzyskania diagnozy jest długa</a:t>
            </a:r>
            <a:br>
              <a:rPr sz="1200" dirty="0">
                <a:solidFill>
                  <a:srgbClr val="05628D"/>
                </a:solidFill>
              </a:rPr>
            </a:br>
            <a:r>
              <a:rPr lang="pl-PL" sz="1200" dirty="0">
                <a:solidFill>
                  <a:srgbClr val="05628D"/>
                </a:solidFill>
              </a:rPr>
              <a:t>i trudna. </a:t>
            </a:r>
          </a:p>
        </p:txBody>
      </p:sp>
      <p:sp>
        <p:nvSpPr>
          <p:cNvPr id="70" name="CustomShape 23"/>
          <p:cNvSpPr/>
          <p:nvPr/>
        </p:nvSpPr>
        <p:spPr>
          <a:xfrm>
            <a:off x="5384880" y="6600960"/>
            <a:ext cx="1672200" cy="16183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pl-PL" sz="105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Według brytyjskiego badania</a:t>
            </a:r>
            <a:endParaRPr lang="pl-PL" sz="1050" b="0" strike="noStrike" spc="-1" dirty="0">
              <a:latin typeface="Arial"/>
            </a:endParaRPr>
          </a:p>
          <a:p>
            <a:pPr>
              <a:lnSpc>
                <a:spcPts val="1500"/>
              </a:lnSpc>
            </a:pPr>
            <a:r>
              <a:rPr lang="pl-PL" sz="4000" b="0" strike="noStrike" spc="-1" dirty="0">
                <a:solidFill>
                  <a:srgbClr val="C2453D"/>
                </a:solidFill>
                <a:latin typeface="IBM Plex Sans Condensed SemiBol"/>
                <a:ea typeface="DejaVu Sans"/>
              </a:rPr>
              <a:t>34% </a:t>
            </a:r>
            <a:endParaRPr lang="pl-PL" sz="4000" b="0" strike="noStrike" spc="-1" dirty="0">
              <a:latin typeface="Arial"/>
            </a:endParaRPr>
          </a:p>
          <a:p>
            <a:pPr>
              <a:lnSpc>
                <a:spcPts val="1800"/>
              </a:lnSpc>
            </a:pPr>
            <a:r>
              <a:rPr lang="pl-PL" sz="1050" b="0" strike="noStrike" spc="-1" dirty="0">
                <a:solidFill>
                  <a:srgbClr val="05628D"/>
                </a:solidFill>
                <a:latin typeface="IBM Plex Sans Light"/>
                <a:ea typeface="DejaVu Sans"/>
              </a:rPr>
              <a:t>pacjentów zdiagnozowano </a:t>
            </a:r>
            <a:endParaRPr lang="pl-PL" sz="1050" b="0" strike="noStrike" spc="-1" dirty="0">
              <a:latin typeface="Arial"/>
            </a:endParaRPr>
          </a:p>
          <a:p>
            <a:pPr>
              <a:lnSpc>
                <a:spcPts val="1800"/>
              </a:lnSpc>
            </a:pPr>
            <a:r>
              <a:rPr lang="pl-PL" sz="1050" b="0" strike="noStrike" spc="-1" dirty="0">
                <a:solidFill>
                  <a:srgbClr val="05628D"/>
                </a:solidFill>
                <a:latin typeface="IBM Plex Sans Light"/>
                <a:ea typeface="Microsoft YaHei"/>
              </a:rPr>
              <a:t>W sytuacjach </a:t>
            </a:r>
            <a:r>
              <a:rPr lang="pl-PL" sz="1050" spc="-1" dirty="0">
                <a:solidFill>
                  <a:srgbClr val="05628D"/>
                </a:solidFill>
                <a:latin typeface="IBM Plex Sans Light"/>
                <a:ea typeface="Microsoft YaHei"/>
              </a:rPr>
              <a:t>nagłych. </a:t>
            </a:r>
          </a:p>
        </p:txBody>
      </p:sp>
      <p:sp>
        <p:nvSpPr>
          <p:cNvPr id="71" name="CustomShape 24"/>
          <p:cNvSpPr/>
          <p:nvPr/>
        </p:nvSpPr>
        <p:spPr>
          <a:xfrm>
            <a:off x="598274" y="8329134"/>
            <a:ext cx="1923120" cy="19664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>
              <a:lnSpc>
                <a:spcPts val="2500"/>
              </a:lnSpc>
            </a:pPr>
            <a:r>
              <a:rPr lang="pl-PL" sz="1100" dirty="0">
                <a:solidFill>
                  <a:srgbClr val="05628D"/>
                </a:solidFill>
              </a:rPr>
              <a:t>Późna diagnoza ma  </a:t>
            </a:r>
            <a:r>
              <a:rPr lang="pl-PL" b="1" dirty="0">
                <a:solidFill>
                  <a:srgbClr val="05628D"/>
                </a:solidFill>
              </a:rPr>
              <a:t>negatywny wpływ </a:t>
            </a:r>
            <a:endParaRPr lang="pl-PL" sz="1100" b="1" dirty="0">
              <a:solidFill>
                <a:srgbClr val="05628D"/>
              </a:solidFill>
            </a:endParaRPr>
          </a:p>
          <a:p>
            <a:pPr defTabSz="457200">
              <a:lnSpc>
                <a:spcPts val="2500"/>
              </a:lnSpc>
            </a:pPr>
            <a:r>
              <a:rPr lang="pl-PL" sz="1100" dirty="0">
                <a:solidFill>
                  <a:srgbClr val="05628D"/>
                </a:solidFill>
              </a:rPr>
              <a:t>na jakość życia pacjenta i długość czasu wolnego od choroby.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138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IBM Plex Sans</vt:lpstr>
      <vt:lpstr>IBM Plex Sans Condensed SemiBol</vt:lpstr>
      <vt:lpstr>IBM Plex Sans Light</vt:lpstr>
      <vt:lpstr>IBM Plex Sans SemiBold</vt:lpstr>
      <vt:lpstr>Symbol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subject/>
  <dc:creator>Studio Omnia</dc:creator>
  <dc:description/>
  <cp:lastModifiedBy>Linda Christopher</cp:lastModifiedBy>
  <cp:revision>35</cp:revision>
  <dcterms:created xsi:type="dcterms:W3CDTF">2021-09-23T09:01:50Z</dcterms:created>
  <dcterms:modified xsi:type="dcterms:W3CDTF">2021-10-11T13:24:03Z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Custom</vt:lpwstr>
  </property>
  <property fmtid="{D5CDD505-2E9C-101B-9397-08002B2CF9AE}" pid="3" name="Slides">
    <vt:i4>1</vt:i4>
  </property>
</Properties>
</file>