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ke Dormans" userId="8abcf2a5f34357ef" providerId="LiveId" clId="{5551C623-BF82-430D-A263-BFEB0C12B9F3}"/>
    <pc:docChg chg="undo custSel modSld">
      <pc:chgData name="Lieke Dormans" userId="8abcf2a5f34357ef" providerId="LiveId" clId="{5551C623-BF82-430D-A263-BFEB0C12B9F3}" dt="2021-09-27T19:05:00.468" v="8" actId="1076"/>
      <pc:docMkLst>
        <pc:docMk/>
      </pc:docMkLst>
      <pc:sldChg chg="modSp mod">
        <pc:chgData name="Lieke Dormans" userId="8abcf2a5f34357ef" providerId="LiveId" clId="{5551C623-BF82-430D-A263-BFEB0C12B9F3}" dt="2021-09-27T19:05:00.468" v="8" actId="1076"/>
        <pc:sldMkLst>
          <pc:docMk/>
          <pc:sldMk cId="4044121062" sldId="256"/>
        </pc:sldMkLst>
        <pc:spChg chg="mod">
          <ac:chgData name="Lieke Dormans" userId="8abcf2a5f34357ef" providerId="LiveId" clId="{5551C623-BF82-430D-A263-BFEB0C12B9F3}" dt="2021-09-27T19:04:25.501" v="1" actId="14100"/>
          <ac:spMkLst>
            <pc:docMk/>
            <pc:sldMk cId="4044121062" sldId="256"/>
            <ac:spMk id="4" creationId="{DB8BF9E7-F068-4083-AA7A-05F8CA08931B}"/>
          </ac:spMkLst>
        </pc:spChg>
        <pc:spChg chg="mod">
          <ac:chgData name="Lieke Dormans" userId="8abcf2a5f34357ef" providerId="LiveId" clId="{5551C623-BF82-430D-A263-BFEB0C12B9F3}" dt="2021-09-27T19:04:39.948" v="5" actId="1076"/>
          <ac:spMkLst>
            <pc:docMk/>
            <pc:sldMk cId="4044121062" sldId="256"/>
            <ac:spMk id="86" creationId="{6FA4692D-2E9F-4925-9B23-4B31561FC3F3}"/>
          </ac:spMkLst>
        </pc:spChg>
        <pc:spChg chg="mod">
          <ac:chgData name="Lieke Dormans" userId="8abcf2a5f34357ef" providerId="LiveId" clId="{5551C623-BF82-430D-A263-BFEB0C12B9F3}" dt="2021-09-27T19:04:50.173" v="6" actId="1076"/>
          <ac:spMkLst>
            <pc:docMk/>
            <pc:sldMk cId="4044121062" sldId="256"/>
            <ac:spMk id="88" creationId="{E1A43876-5D55-498C-A7B6-3BB6BFD117C5}"/>
          </ac:spMkLst>
        </pc:spChg>
        <pc:spChg chg="mod">
          <ac:chgData name="Lieke Dormans" userId="8abcf2a5f34357ef" providerId="LiveId" clId="{5551C623-BF82-430D-A263-BFEB0C12B9F3}" dt="2021-09-27T19:05:00.468" v="8" actId="1076"/>
          <ac:spMkLst>
            <pc:docMk/>
            <pc:sldMk cId="4044121062" sldId="256"/>
            <ac:spMk id="93" creationId="{21102FB4-15AC-475B-A572-BC7B945B2DB0}"/>
          </ac:spMkLst>
        </pc:spChg>
        <pc:picChg chg="mod">
          <ac:chgData name="Lieke Dormans" userId="8abcf2a5f34357ef" providerId="LiveId" clId="{5551C623-BF82-430D-A263-BFEB0C12B9F3}" dt="2021-09-27T19:04:53.285" v="7" actId="1076"/>
          <ac:picMkLst>
            <pc:docMk/>
            <pc:sldMk cId="4044121062" sldId="256"/>
            <ac:picMk id="18" creationId="{FC35220F-E252-479E-A92E-206C7F37528F}"/>
          </ac:picMkLst>
        </pc:picChg>
        <pc:picChg chg="mod">
          <ac:chgData name="Lieke Dormans" userId="8abcf2a5f34357ef" providerId="LiveId" clId="{5551C623-BF82-430D-A263-BFEB0C12B9F3}" dt="2021-09-27T19:04:39.212" v="4" actId="1076"/>
          <ac:picMkLst>
            <pc:docMk/>
            <pc:sldMk cId="4044121062" sldId="256"/>
            <ac:picMk id="20" creationId="{1B2BD5B6-D76A-45B0-8979-418DB2C0DDB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840000" cy="9972675"/>
            <a:chOff x="356819" y="359857"/>
            <a:chExt cx="6840000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8"/>
              <a:ext cx="0" cy="9565966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5" y="288935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nl-NL" sz="1430" spc="-90" dirty="0">
                <a:solidFill>
                  <a:srgbClr val="995469"/>
                </a:solidFill>
              </a:rPr>
              <a:t>BETERE </a:t>
            </a:r>
          </a:p>
          <a:p>
            <a:pPr>
              <a:lnSpc>
                <a:spcPts val="1520"/>
              </a:lnSpc>
            </a:pPr>
            <a:r>
              <a:rPr lang="nl-NL" sz="1430" spc="-90" dirty="0">
                <a:solidFill>
                  <a:srgbClr val="995469"/>
                </a:solidFill>
              </a:rPr>
              <a:t>DIAGNOSE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6131306" y="9941806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nl-NL" sz="1430" spc="-40" dirty="0">
                <a:solidFill>
                  <a:srgbClr val="995469"/>
                </a:solidFill>
                <a:latin typeface="+mj-lt"/>
              </a:rPr>
              <a:t>BETER </a:t>
            </a:r>
          </a:p>
          <a:p>
            <a:pPr algn="r">
              <a:lnSpc>
                <a:spcPts val="1520"/>
              </a:lnSpc>
            </a:pPr>
            <a:r>
              <a:rPr lang="nl-NL" sz="1430" spc="-40" dirty="0">
                <a:solidFill>
                  <a:srgbClr val="995469"/>
                </a:solidFill>
                <a:latin typeface="+mj-lt"/>
              </a:rPr>
              <a:t>LEVEN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1" y="8945355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516196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3278" y="879510"/>
            <a:ext cx="5007076" cy="1017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nl-NL" sz="3600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DE UITDAGING </a:t>
            </a:r>
          </a:p>
          <a:p>
            <a:pPr algn="ctr">
              <a:lnSpc>
                <a:spcPts val="3600"/>
              </a:lnSpc>
            </a:pPr>
            <a:r>
              <a:rPr lang="nl-NL" sz="3600" b="1" spc="-60" dirty="0">
                <a:solidFill>
                  <a:schemeClr val="bg1"/>
                </a:solidFill>
                <a:latin typeface="+mj-lt"/>
              </a:rPr>
              <a:t>VAN MYELOMA DIAGNOSE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14" y="2076363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089189" y="3207566"/>
            <a:ext cx="1758911" cy="1314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nl-NL" sz="1500" spc="-20" dirty="0">
                <a:solidFill>
                  <a:srgbClr val="05628D"/>
                </a:solidFill>
              </a:rPr>
              <a:t>Symptomen van myeloma zijn </a:t>
            </a:r>
          </a:p>
          <a:p>
            <a:pPr>
              <a:lnSpc>
                <a:spcPts val="2100"/>
              </a:lnSpc>
            </a:pPr>
            <a:r>
              <a:rPr lang="nl-NL" sz="2200" spc="-20" dirty="0">
                <a:solidFill>
                  <a:srgbClr val="05628D"/>
                </a:solidFill>
                <a:latin typeface="IBM Plex Sans Condensed SemiBol" panose="020B0706050203000203" pitchFamily="34" charset="0"/>
              </a:rPr>
              <a:t>niet specifiek </a:t>
            </a:r>
          </a:p>
          <a:p>
            <a:pPr>
              <a:lnSpc>
                <a:spcPts val="1300"/>
              </a:lnSpc>
            </a:pPr>
            <a:r>
              <a:rPr lang="nl-NL" sz="1000" spc="-20" dirty="0">
                <a:solidFill>
                  <a:srgbClr val="05628D"/>
                </a:solidFill>
              </a:rPr>
              <a:t>(bijv. rugpijn en moeheid),</a:t>
            </a:r>
            <a:br/>
            <a:r>
              <a:rPr lang="nl-NL" sz="1000" spc="-20" dirty="0">
                <a:solidFill>
                  <a:srgbClr val="05628D"/>
                </a:solidFill>
              </a:rPr>
              <a:t>waardoor het moeilijk te</a:t>
            </a:r>
            <a:br/>
            <a:r>
              <a:rPr lang="nl-NL" sz="1000" spc="-20" dirty="0">
                <a:solidFill>
                  <a:srgbClr val="05628D"/>
                </a:solidFill>
              </a:rPr>
              <a:t>herkennen is in de basiszorg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364771" y="2857347"/>
            <a:ext cx="1713289" cy="1374735"/>
            <a:chOff x="7483218" y="3402218"/>
            <a:chExt cx="1713289" cy="13747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83218" y="3627921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54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523560" y="3402218"/>
              <a:ext cx="1672947" cy="13747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nl-NL" sz="1200" spc="-20" dirty="0">
                  <a:solidFill>
                    <a:srgbClr val="05628D"/>
                  </a:solidFill>
                </a:rPr>
                <a:t>Myeloma patiënten </a:t>
              </a:r>
            </a:p>
            <a:p>
              <a:pPr>
                <a:lnSpc>
                  <a:spcPts val="1400"/>
                </a:lnSpc>
              </a:pPr>
              <a:r>
                <a:rPr lang="nl-NL" sz="1200" spc="-20" dirty="0">
                  <a:solidFill>
                    <a:srgbClr val="05628D"/>
                  </a:solidFill>
                </a:rPr>
                <a:t>komen vaak</a:t>
              </a:r>
            </a:p>
            <a:p>
              <a:pPr marL="360000">
                <a:lnSpc>
                  <a:spcPts val="2200"/>
                </a:lnSpc>
              </a:pPr>
              <a:r>
                <a:rPr lang="nl-NL" sz="22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of meer </a:t>
              </a:r>
            </a:p>
            <a:p>
              <a:pPr marL="360000">
                <a:lnSpc>
                  <a:spcPts val="2200"/>
                </a:lnSpc>
              </a:pPr>
              <a:r>
                <a:rPr lang="nl-NL" sz="22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keer </a:t>
              </a:r>
            </a:p>
            <a:p>
              <a:pPr>
                <a:lnSpc>
                  <a:spcPts val="1400"/>
                </a:lnSpc>
              </a:pPr>
              <a:r>
                <a:rPr lang="nl-NL" sz="1200" spc="-20" dirty="0">
                  <a:solidFill>
                    <a:srgbClr val="05628D"/>
                  </a:solidFill>
                </a:rPr>
                <a:t>in de basiszorg voordat</a:t>
              </a:r>
              <a:br>
                <a:rPr dirty="0"/>
              </a:br>
              <a:r>
                <a:rPr lang="nl-NL" sz="1200" spc="-20" dirty="0">
                  <a:solidFill>
                    <a:srgbClr val="05628D"/>
                  </a:solidFill>
                </a:rPr>
                <a:t>ze worden doorverwezen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581397" y="4626555"/>
            <a:ext cx="175891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nl-NL" sz="1500" spc="-40" dirty="0">
                <a:solidFill>
                  <a:srgbClr val="05628D"/>
                </a:solidFill>
              </a:rPr>
              <a:t>De gemiddelde tijd </a:t>
            </a: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nl-NL" sz="1500" spc="-40" dirty="0">
                <a:solidFill>
                  <a:srgbClr val="05628D"/>
                </a:solidFill>
              </a:rPr>
              <a:t>tot diagnose is </a:t>
            </a:r>
          </a:p>
          <a:p>
            <a:pPr>
              <a:lnSpc>
                <a:spcPts val="2600"/>
              </a:lnSpc>
            </a:pPr>
            <a:r>
              <a:rPr lang="nl-NL" sz="20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108,6 dagen</a:t>
            </a:r>
          </a:p>
          <a:p>
            <a:pPr>
              <a:lnSpc>
                <a:spcPts val="1300"/>
              </a:lnSpc>
              <a:spcAft>
                <a:spcPts val="300"/>
              </a:spcAft>
            </a:pPr>
            <a:r>
              <a:rPr lang="nl-NL" sz="1100" spc="-40" dirty="0">
                <a:solidFill>
                  <a:srgbClr val="05628D"/>
                </a:solidFill>
              </a:rPr>
              <a:t>waarbij 25% van de patiënten langer wachten dan</a:t>
            </a:r>
          </a:p>
          <a:p>
            <a:pPr>
              <a:lnSpc>
                <a:spcPts val="2500"/>
              </a:lnSpc>
            </a:pPr>
            <a:r>
              <a:rPr lang="nl-NL" sz="23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8 maanden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660776" y="4734944"/>
            <a:ext cx="1923586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nl-NL" sz="1100" spc="-40" dirty="0">
                <a:solidFill>
                  <a:srgbClr val="05628D"/>
                </a:solidFill>
              </a:rPr>
              <a:t>Gemiddeld ervaren patiënten symptomen gedurende </a:t>
            </a:r>
          </a:p>
          <a:p>
            <a:pPr>
              <a:lnSpc>
                <a:spcPts val="2600"/>
              </a:lnSpc>
            </a:pPr>
            <a:r>
              <a:rPr lang="nl-NL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1 maand </a:t>
            </a:r>
          </a:p>
          <a:p>
            <a:pPr>
              <a:lnSpc>
                <a:spcPts val="1320"/>
              </a:lnSpc>
            </a:pPr>
            <a:r>
              <a:rPr lang="nl-NL" sz="1100" spc="-40" dirty="0">
                <a:solidFill>
                  <a:srgbClr val="05628D"/>
                </a:solidFill>
              </a:rPr>
              <a:t>voordat ze hulp zoeken en 25% 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nl-NL" sz="1100" spc="-40" dirty="0">
                <a:solidFill>
                  <a:srgbClr val="05628D"/>
                </a:solidFill>
              </a:rPr>
              <a:t>van de patiënten wachten langer dan</a:t>
            </a:r>
          </a:p>
          <a:p>
            <a:pPr>
              <a:lnSpc>
                <a:spcPts val="2600"/>
              </a:lnSpc>
            </a:pPr>
            <a:r>
              <a:rPr lang="nl-NL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3 maanden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374229" y="6436393"/>
            <a:ext cx="1603704" cy="197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nl-NL" spc="-40" dirty="0">
                <a:solidFill>
                  <a:srgbClr val="05628D"/>
                </a:solidFill>
              </a:rPr>
              <a:t>Patiënten ervaren </a:t>
            </a:r>
            <a:r>
              <a:rPr lang="nl-NL" b="1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lange</a:t>
            </a:r>
            <a:r>
              <a:rPr lang="nl-NL" spc="-40" dirty="0">
                <a:solidFill>
                  <a:srgbClr val="05628D"/>
                </a:solidFill>
              </a:rPr>
              <a:t> en </a:t>
            </a:r>
            <a:r>
              <a:rPr lang="nl-NL" b="1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verwarrende</a:t>
            </a:r>
            <a:r>
              <a:rPr lang="nl-NL" spc="-40" dirty="0">
                <a:solidFill>
                  <a:srgbClr val="05628D"/>
                </a:solidFill>
              </a:rPr>
              <a:t> wegen </a:t>
            </a:r>
          </a:p>
          <a:p>
            <a:pPr>
              <a:lnSpc>
                <a:spcPts val="2100"/>
              </a:lnSpc>
            </a:pPr>
            <a:r>
              <a:rPr lang="nl-NL" spc="-40" dirty="0">
                <a:solidFill>
                  <a:srgbClr val="05628D"/>
                </a:solidFill>
              </a:rPr>
              <a:t>naar de diagnose</a:t>
            </a:r>
            <a:endParaRPr lang="nl-NL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31715" y="6521044"/>
            <a:ext cx="1871141" cy="1859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nl-NL" sz="1300" spc="-40" dirty="0">
                <a:solidFill>
                  <a:srgbClr val="05628D"/>
                </a:solidFill>
              </a:rPr>
              <a:t>Een Britse studie heeft gevonden dat</a:t>
            </a:r>
          </a:p>
          <a:p>
            <a:pPr>
              <a:lnSpc>
                <a:spcPts val="1500"/>
              </a:lnSpc>
            </a:pPr>
            <a:r>
              <a:rPr lang="nl-NL" sz="4100" spc="-4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34% </a:t>
            </a:r>
          </a:p>
          <a:p>
            <a:pPr>
              <a:lnSpc>
                <a:spcPts val="1800"/>
              </a:lnSpc>
            </a:pPr>
            <a:r>
              <a:rPr lang="nl-NL" sz="1300" spc="-40" dirty="0">
                <a:solidFill>
                  <a:srgbClr val="05628D"/>
                </a:solidFill>
              </a:rPr>
              <a:t>van de patiënten gediagnosticeerd </a:t>
            </a:r>
          </a:p>
          <a:p>
            <a:pPr>
              <a:lnSpc>
                <a:spcPts val="1800"/>
              </a:lnSpc>
            </a:pPr>
            <a:r>
              <a:rPr lang="nl-NL" sz="1300" spc="-40" dirty="0">
                <a:solidFill>
                  <a:srgbClr val="05628D"/>
                </a:solidFill>
              </a:rPr>
              <a:t>werden in een spoedeisende omgeving</a:t>
            </a:r>
            <a:endParaRPr lang="nl-NL" sz="13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413859" y="8459048"/>
            <a:ext cx="2093986" cy="1657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nl-NL" sz="1200" spc="-40" dirty="0">
                <a:solidFill>
                  <a:srgbClr val="05628D"/>
                </a:solidFill>
              </a:rPr>
              <a:t>Een vertraagde diagnose kan een </a:t>
            </a:r>
            <a:r>
              <a:rPr lang="nl-NL" sz="2300" b="1" spc="-40" dirty="0">
                <a:solidFill>
                  <a:srgbClr val="05628D"/>
                </a:solidFill>
                <a:latin typeface="IBM Plex Sans" panose="020B0503050203000203" pitchFamily="34" charset="0"/>
              </a:rPr>
              <a:t>negatieve </a:t>
            </a:r>
          </a:p>
          <a:p>
            <a:pPr>
              <a:lnSpc>
                <a:spcPts val="2500"/>
              </a:lnSpc>
            </a:pPr>
            <a:r>
              <a:rPr lang="nl-NL" sz="2300" b="1" spc="-40" dirty="0">
                <a:solidFill>
                  <a:srgbClr val="05628D"/>
                </a:solidFill>
                <a:latin typeface="IBM Plex Sans" panose="020B0503050203000203" pitchFamily="34" charset="0"/>
              </a:rPr>
              <a:t>impact </a:t>
            </a:r>
          </a:p>
          <a:p>
            <a:pPr>
              <a:lnSpc>
                <a:spcPts val="1600"/>
              </a:lnSpc>
            </a:pPr>
            <a:r>
              <a:rPr lang="nl-NL" sz="1200" spc="-40" dirty="0">
                <a:solidFill>
                  <a:srgbClr val="05628D"/>
                </a:solidFill>
              </a:rPr>
              <a:t>hebben op de levenskwaliteit en de ziektevrije overleving van myeloma-patiënten</a:t>
            </a:r>
            <a:endParaRPr lang="nl-NL" sz="12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133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IBM Plex Sans Condensed SemiBol</vt:lpstr>
      <vt:lpstr>IBM Plex Sans</vt:lpstr>
      <vt:lpstr>IBM Plex Sans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24</cp:revision>
  <dcterms:created xsi:type="dcterms:W3CDTF">2021-09-23T09:01:50Z</dcterms:created>
  <dcterms:modified xsi:type="dcterms:W3CDTF">2021-10-05T12:49:13Z</dcterms:modified>
</cp:coreProperties>
</file>