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604020202020204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55" d="100"/>
          <a:sy n="55" d="100"/>
        </p:scale>
        <p:origin x="27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" y="-215035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31493" y="504103"/>
            <a:ext cx="6840000" cy="9972675"/>
            <a:chOff x="356819" y="359857"/>
            <a:chExt cx="684000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359857"/>
              <a:ext cx="6272581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1471587" y="10332532"/>
              <a:ext cx="5725232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817701"/>
              <a:ext cx="0" cy="9514831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359858"/>
              <a:ext cx="0" cy="9646151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6295328" y="331646"/>
            <a:ext cx="971145" cy="630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4000"/>
              </a:lnSpc>
            </a:pPr>
            <a:r>
              <a:rPr lang="he-IL" sz="1600" spc="-90" dirty="0">
                <a:solidFill>
                  <a:srgbClr val="9954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שיפור</a:t>
            </a:r>
            <a:endParaRPr lang="en-GB" sz="1600" spc="-90" dirty="0">
              <a:solidFill>
                <a:srgbClr val="9954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4000"/>
              </a:lnSpc>
            </a:pPr>
            <a:r>
              <a:rPr lang="he-IL" sz="1600" spc="-90" dirty="0">
                <a:solidFill>
                  <a:srgbClr val="9954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האבחון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1822" y="10150255"/>
            <a:ext cx="131443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he-IL" sz="1600" spc="-40" dirty="0">
                <a:solidFill>
                  <a:srgbClr val="9954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שיפור באיכות</a:t>
            </a:r>
            <a:endParaRPr lang="en-GB" sz="1600" spc="-40" dirty="0">
              <a:solidFill>
                <a:srgbClr val="9954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ts val="1520"/>
              </a:lnSpc>
            </a:pPr>
            <a:r>
              <a:rPr lang="he-IL" sz="1600" spc="-40" dirty="0">
                <a:solidFill>
                  <a:srgbClr val="9954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החיים</a:t>
            </a:r>
            <a:endParaRPr lang="en-GB" sz="1600" spc="-40" dirty="0">
              <a:solidFill>
                <a:srgbClr val="9954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06" y="8969822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276362" y="765989"/>
            <a:ext cx="5004000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1273278" y="879510"/>
            <a:ext cx="5007076" cy="1017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he-IL" sz="3600" spc="-60" dirty="0" err="1">
                <a:solidFill>
                  <a:schemeClr val="bg1"/>
                </a:solidFill>
                <a:latin typeface="IBM Plex Sans Light" panose="020B0403050203000203" pitchFamily="34" charset="0"/>
              </a:rPr>
              <a:t>מיאלומה</a:t>
            </a:r>
            <a:r>
              <a:rPr lang="he-IL" sz="3600" spc="-60" dirty="0">
                <a:solidFill>
                  <a:schemeClr val="bg1"/>
                </a:solidFill>
                <a:latin typeface="IBM Plex Sans Light" panose="020B0403050203000203" pitchFamily="34" charset="0"/>
              </a:rPr>
              <a:t> נפוצה</a:t>
            </a:r>
            <a:endParaRPr lang="en-US" sz="3600" spc="-60" dirty="0">
              <a:solidFill>
                <a:schemeClr val="bg1"/>
              </a:solidFill>
              <a:latin typeface="IBM Plex Sans Light" panose="020B0403050203000203" pitchFamily="34" charset="0"/>
            </a:endParaRPr>
          </a:p>
          <a:p>
            <a:pPr algn="ctr">
              <a:lnSpc>
                <a:spcPts val="3600"/>
              </a:lnSpc>
            </a:pPr>
            <a:r>
              <a:rPr lang="he-IL" sz="3600" b="1" spc="-60" dirty="0">
                <a:solidFill>
                  <a:schemeClr val="bg1"/>
                </a:solidFill>
                <a:latin typeface="+mj-lt"/>
              </a:rPr>
              <a:t>אתגר האבחון</a:t>
            </a:r>
            <a:endParaRPr lang="en-GB" sz="3600" b="1" spc="-6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42" y="6569977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229" y="6540986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724" y="4754348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726" y="4862718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699" y="2180395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10" y="2449929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635" y="8379128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3431536" y="2834929"/>
            <a:ext cx="1923677" cy="1083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800"/>
              </a:lnSpc>
            </a:pPr>
            <a:r>
              <a:rPr lang="he-IL" spc="-2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תסמיני המחלה</a:t>
            </a:r>
            <a:endParaRPr lang="en-GB" spc="-20" dirty="0">
              <a:solidFill>
                <a:srgbClr val="0562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2100"/>
              </a:lnSpc>
            </a:pPr>
            <a:r>
              <a:rPr lang="he-IL" sz="2400" spc="-2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אינם ספציפיים</a:t>
            </a:r>
            <a:r>
              <a:rPr lang="en-GB" sz="2400" spc="-2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 rtl="1">
              <a:lnSpc>
                <a:spcPts val="1300"/>
              </a:lnSpc>
            </a:pPr>
            <a:r>
              <a:rPr lang="he-IL" sz="1200" spc="-2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(למשל: כאבי גב ועייפות),</a:t>
            </a:r>
            <a:br>
              <a:rPr lang="en-GB" sz="1200" spc="-2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e-IL" sz="1200" spc="-2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ומקשים על זיהויה </a:t>
            </a:r>
          </a:p>
          <a:p>
            <a:pPr algn="r" rtl="1">
              <a:lnSpc>
                <a:spcPts val="1300"/>
              </a:lnSpc>
            </a:pPr>
            <a:r>
              <a:rPr lang="he-IL" sz="1200" spc="-2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על-ידי רופא המשפחה</a:t>
            </a:r>
            <a:endParaRPr lang="en-GB" sz="1200" spc="-20" dirty="0">
              <a:solidFill>
                <a:srgbClr val="0562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322128" y="3050919"/>
            <a:ext cx="1789082" cy="1374735"/>
            <a:chOff x="2588656" y="3440916"/>
            <a:chExt cx="1789082" cy="13747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3843572" y="3639887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4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  <a:endParaRPr lang="en-GB" sz="5400" spc="-2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2588656" y="3440916"/>
              <a:ext cx="1672947" cy="13747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ts val="1400"/>
                </a:lnSpc>
              </a:pPr>
              <a:r>
                <a:rPr lang="he-IL" sz="1400" spc="-20" dirty="0">
                  <a:solidFill>
                    <a:srgbClr val="05628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חולי </a:t>
              </a:r>
              <a:r>
                <a:rPr lang="he-IL" sz="1400" spc="-20" dirty="0" err="1">
                  <a:solidFill>
                    <a:srgbClr val="05628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מיאלומה</a:t>
              </a:r>
              <a:endParaRPr lang="he-IL" sz="1400" spc="-2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 rtl="1">
                <a:lnSpc>
                  <a:spcPts val="1400"/>
                </a:lnSpc>
              </a:pPr>
              <a:r>
                <a:rPr lang="he-IL" sz="1400" spc="-20" dirty="0">
                  <a:solidFill>
                    <a:srgbClr val="05628D"/>
                  </a:solidFill>
                </a:rPr>
                <a:t>נוטים לבקר</a:t>
              </a:r>
              <a:endParaRPr lang="en-US" sz="1400" spc="-20" dirty="0">
                <a:solidFill>
                  <a:srgbClr val="05628D"/>
                </a:solidFill>
              </a:endParaRPr>
            </a:p>
            <a:p>
              <a:pPr marL="360000" algn="r" rtl="1">
                <a:lnSpc>
                  <a:spcPts val="2200"/>
                </a:lnSpc>
              </a:pPr>
              <a:r>
                <a:rPr lang="he-IL" sz="22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פעמים</a:t>
              </a:r>
            </a:p>
            <a:p>
              <a:pPr marL="360000" algn="r" rtl="1">
                <a:lnSpc>
                  <a:spcPts val="2200"/>
                </a:lnSpc>
              </a:pPr>
              <a:r>
                <a:rPr lang="he-IL" sz="2200" spc="-2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 או יותר</a:t>
              </a:r>
              <a:endParaRPr lang="en-US" sz="2200" spc="-20" dirty="0">
                <a:solidFill>
                  <a:srgbClr val="EB6C5D"/>
                </a:solidFill>
                <a:latin typeface="IBM Plex Sans Condensed SemiBol" panose="020B0706050203000203" pitchFamily="34" charset="0"/>
              </a:endParaRPr>
            </a:p>
            <a:p>
              <a:pPr algn="r" rtl="1">
                <a:lnSpc>
                  <a:spcPts val="1400"/>
                </a:lnSpc>
              </a:pPr>
              <a:r>
                <a:rPr lang="he-IL" sz="1400" spc="-20" dirty="0">
                  <a:solidFill>
                    <a:srgbClr val="05628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במרפאה לפני שיופנו לבדיקה וטיפול</a:t>
              </a:r>
              <a:endParaRPr lang="en-GB" sz="1400" spc="-2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4247719" y="4757678"/>
            <a:ext cx="175891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800"/>
              </a:lnSpc>
            </a:pPr>
            <a:r>
              <a:rPr lang="he-IL" sz="15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זמן האבחון</a:t>
            </a:r>
          </a:p>
          <a:p>
            <a:pPr algn="r" rtl="1">
              <a:lnSpc>
                <a:spcPts val="1800"/>
              </a:lnSpc>
            </a:pPr>
            <a:r>
              <a:rPr lang="he-IL" sz="15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הממוצע</a:t>
            </a:r>
            <a:endParaRPr lang="en-US" sz="1500" spc="-40" dirty="0">
              <a:solidFill>
                <a:srgbClr val="0562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2600"/>
              </a:lnSpc>
            </a:pPr>
            <a:r>
              <a:rPr lang="en-US" sz="2300" b="1" spc="-40" dirty="0">
                <a:solidFill>
                  <a:srgbClr val="DB8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108.6</a:t>
            </a:r>
            <a:r>
              <a:rPr lang="he-IL" sz="2300" b="1" spc="-40" dirty="0">
                <a:solidFill>
                  <a:srgbClr val="DB8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ימים</a:t>
            </a:r>
            <a:endParaRPr lang="en-US" sz="2300" b="1" spc="-40" dirty="0">
              <a:solidFill>
                <a:srgbClr val="DB80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1300"/>
              </a:lnSpc>
              <a:spcAft>
                <a:spcPts val="300"/>
              </a:spcAft>
            </a:pPr>
            <a:r>
              <a:rPr lang="he-IL" sz="11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 מן המטופלים</a:t>
            </a:r>
          </a:p>
          <a:p>
            <a:pPr algn="r" rtl="1">
              <a:lnSpc>
                <a:spcPts val="1300"/>
              </a:lnSpc>
              <a:spcAft>
                <a:spcPts val="300"/>
              </a:spcAft>
            </a:pPr>
            <a:r>
              <a:rPr lang="he-IL" sz="11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ממתינים יותר מ </a:t>
            </a:r>
            <a:endParaRPr lang="en-US" sz="1100" spc="-40" dirty="0">
              <a:solidFill>
                <a:srgbClr val="0562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2500"/>
              </a:lnSpc>
            </a:pPr>
            <a:r>
              <a:rPr lang="en-US" sz="2300" b="1" spc="-40" dirty="0">
                <a:solidFill>
                  <a:srgbClr val="DB8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he-IL" sz="2300" b="1" spc="-40" dirty="0">
                <a:solidFill>
                  <a:srgbClr val="DB80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חודשים</a:t>
            </a:r>
            <a:endParaRPr lang="en-GB" sz="2300" b="1" spc="-40" dirty="0">
              <a:solidFill>
                <a:srgbClr val="DB80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86756" y="4858917"/>
            <a:ext cx="2105349" cy="1541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320"/>
              </a:lnSpc>
              <a:spcAft>
                <a:spcPts val="300"/>
              </a:spcAft>
            </a:pPr>
            <a:r>
              <a:rPr lang="he-IL" sz="11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מטופלים סובלים בממוצע </a:t>
            </a:r>
          </a:p>
          <a:p>
            <a:pPr algn="r" rtl="1">
              <a:lnSpc>
                <a:spcPts val="1320"/>
              </a:lnSpc>
              <a:spcAft>
                <a:spcPts val="300"/>
              </a:spcAft>
            </a:pPr>
            <a:r>
              <a:rPr lang="he-IL" sz="11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מתסמינים משך</a:t>
            </a:r>
            <a:endParaRPr lang="en-US" sz="1100" spc="-40" dirty="0">
              <a:solidFill>
                <a:srgbClr val="0562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2600"/>
              </a:lnSpc>
            </a:pPr>
            <a:r>
              <a:rPr lang="he-IL" sz="2300" b="1" spc="-40" dirty="0">
                <a:solidFill>
                  <a:srgbClr val="186F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חודש</a:t>
            </a:r>
            <a:endParaRPr lang="en-US" sz="2300" b="1" spc="-40" dirty="0">
              <a:solidFill>
                <a:srgbClr val="186F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1320"/>
              </a:lnSpc>
            </a:pPr>
            <a:r>
              <a:rPr lang="he-IL" sz="1100" spc="-40" dirty="0">
                <a:solidFill>
                  <a:srgbClr val="05628D"/>
                </a:solidFill>
              </a:rPr>
              <a:t>בטרם יפנו לעזרה ו-25%</a:t>
            </a:r>
            <a:endParaRPr lang="en-US" sz="1100" spc="-40" dirty="0">
              <a:solidFill>
                <a:srgbClr val="05628D"/>
              </a:solidFill>
            </a:endParaRPr>
          </a:p>
          <a:p>
            <a:pPr algn="r" rtl="1">
              <a:lnSpc>
                <a:spcPts val="1320"/>
              </a:lnSpc>
              <a:spcAft>
                <a:spcPts val="300"/>
              </a:spcAft>
            </a:pPr>
            <a:r>
              <a:rPr lang="he-IL" sz="11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מן המטופלים ממתינים יותר מ</a:t>
            </a:r>
            <a:endParaRPr lang="en-US" sz="1100" spc="-40" dirty="0">
              <a:solidFill>
                <a:srgbClr val="0562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2600"/>
              </a:lnSpc>
            </a:pPr>
            <a:r>
              <a:rPr lang="en-US" sz="2300" b="1" spc="-40" dirty="0">
                <a:solidFill>
                  <a:srgbClr val="186F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he-IL" sz="2300" b="1" spc="-40" dirty="0">
                <a:solidFill>
                  <a:srgbClr val="186F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חודשים</a:t>
            </a:r>
            <a:endParaRPr lang="en-GB" sz="2300" b="1" spc="-40" dirty="0">
              <a:solidFill>
                <a:srgbClr val="186F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3285764" y="6531434"/>
            <a:ext cx="192367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100"/>
              </a:lnSpc>
            </a:pPr>
            <a:r>
              <a:rPr lang="he-IL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מטופלים חווים</a:t>
            </a:r>
          </a:p>
          <a:p>
            <a:pPr algn="r" rtl="1">
              <a:lnSpc>
                <a:spcPts val="2100"/>
              </a:lnSpc>
            </a:pPr>
            <a:r>
              <a:rPr lang="he-IL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דרך ייסורים</a:t>
            </a:r>
          </a:p>
          <a:p>
            <a:pPr algn="r" rtl="1">
              <a:lnSpc>
                <a:spcPts val="2100"/>
              </a:lnSpc>
            </a:pPr>
            <a:r>
              <a:rPr lang="he-IL" b="1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ארוכה</a:t>
            </a:r>
          </a:p>
          <a:p>
            <a:pPr algn="r" rtl="1">
              <a:lnSpc>
                <a:spcPts val="2100"/>
              </a:lnSpc>
            </a:pPr>
            <a:r>
              <a:rPr lang="he-IL" b="1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 ומבלבלת</a:t>
            </a:r>
          </a:p>
          <a:p>
            <a:pPr algn="r" rtl="1">
              <a:lnSpc>
                <a:spcPts val="2100"/>
              </a:lnSpc>
            </a:pPr>
            <a:r>
              <a:rPr lang="he-IL" b="1" spc="-40" dirty="0">
                <a:solidFill>
                  <a:srgbClr val="51AEE2"/>
                </a:solidFill>
                <a:latin typeface="IBM Plex Sans" panose="020B0503050203000203" pitchFamily="34" charset="0"/>
              </a:rPr>
              <a:t> </a:t>
            </a:r>
            <a:r>
              <a:rPr lang="he-IL" spc="-40" dirty="0">
                <a:solidFill>
                  <a:srgbClr val="05628D"/>
                </a:solidFill>
              </a:rPr>
              <a:t>עד לקבלת</a:t>
            </a:r>
            <a:r>
              <a:rPr lang="en-US" spc="-40" dirty="0">
                <a:solidFill>
                  <a:srgbClr val="05628D"/>
                </a:solidFill>
              </a:rPr>
              <a:t> </a:t>
            </a:r>
          </a:p>
          <a:p>
            <a:pPr algn="r" rtl="1">
              <a:lnSpc>
                <a:spcPts val="2100"/>
              </a:lnSpc>
            </a:pPr>
            <a:r>
              <a:rPr lang="he-IL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האבחון</a:t>
            </a:r>
            <a:endParaRPr lang="en-GB" b="1" spc="-40" dirty="0">
              <a:solidFill>
                <a:srgbClr val="DB80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65858" y="6638459"/>
            <a:ext cx="1672948" cy="1451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500"/>
              </a:lnSpc>
              <a:spcAft>
                <a:spcPts val="2200"/>
              </a:spcAft>
            </a:pPr>
            <a:r>
              <a:rPr lang="he-IL" sz="11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מחקר בריטי מצא כי</a:t>
            </a:r>
            <a:endParaRPr lang="en-US" sz="1100" spc="-40" dirty="0">
              <a:solidFill>
                <a:srgbClr val="0562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1500"/>
              </a:lnSpc>
            </a:pPr>
            <a:r>
              <a:rPr lang="en-US" sz="4100" spc="-40" dirty="0">
                <a:solidFill>
                  <a:srgbClr val="C24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 </a:t>
            </a:r>
          </a:p>
          <a:p>
            <a:pPr algn="r" rtl="1">
              <a:lnSpc>
                <a:spcPts val="1800"/>
              </a:lnSpc>
            </a:pPr>
            <a:r>
              <a:rPr lang="he-IL" sz="15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מן המטופלים</a:t>
            </a:r>
          </a:p>
          <a:p>
            <a:pPr algn="r" rtl="1">
              <a:lnSpc>
                <a:spcPts val="1800"/>
              </a:lnSpc>
            </a:pPr>
            <a:r>
              <a:rPr lang="he-IL" sz="15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אובחנו רק לאחר</a:t>
            </a:r>
            <a:endParaRPr lang="en-US" sz="1500" spc="-40" dirty="0">
              <a:solidFill>
                <a:srgbClr val="0562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1800"/>
              </a:lnSpc>
            </a:pPr>
            <a:r>
              <a:rPr lang="he-IL" sz="15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פנייה לחדר מיון</a:t>
            </a:r>
            <a:endParaRPr lang="en-GB" sz="1500" b="1" spc="-40" dirty="0">
              <a:solidFill>
                <a:srgbClr val="DB80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3806533" y="8391065"/>
            <a:ext cx="1923678" cy="1451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500"/>
              </a:lnSpc>
            </a:pPr>
            <a:r>
              <a:rPr lang="he-IL" sz="12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לאבחון מאוחר עלולה להיות</a:t>
            </a:r>
          </a:p>
          <a:p>
            <a:pPr algn="r" rtl="1">
              <a:lnSpc>
                <a:spcPts val="2500"/>
              </a:lnSpc>
            </a:pPr>
            <a:r>
              <a:rPr lang="he-IL" sz="2300" b="1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השפעה</a:t>
            </a:r>
            <a:r>
              <a:rPr lang="en-US" sz="2300" b="1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 rtl="1">
              <a:lnSpc>
                <a:spcPts val="2500"/>
              </a:lnSpc>
            </a:pPr>
            <a:r>
              <a:rPr lang="he-IL" sz="2300" b="1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שלילית</a:t>
            </a:r>
            <a:endParaRPr lang="en-US" sz="2300" b="1" spc="-40" dirty="0">
              <a:solidFill>
                <a:srgbClr val="0562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1600"/>
              </a:lnSpc>
            </a:pPr>
            <a:r>
              <a:rPr lang="he-IL" sz="1200" spc="-40" dirty="0">
                <a:solidFill>
                  <a:srgbClr val="0562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על איכות והמשך</a:t>
            </a:r>
          </a:p>
          <a:p>
            <a:pPr algn="r" rtl="1">
              <a:lnSpc>
                <a:spcPts val="1600"/>
              </a:lnSpc>
            </a:pPr>
            <a:r>
              <a:rPr lang="he-IL" sz="1200" spc="-40" dirty="0">
                <a:solidFill>
                  <a:srgbClr val="05628D"/>
                </a:solidFill>
              </a:rPr>
              <a:t>חייהם</a:t>
            </a:r>
            <a:endParaRPr lang="en-GB" sz="1200" b="1" spc="-40" dirty="0">
              <a:solidFill>
                <a:srgbClr val="DB8032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548</TotalTime>
  <Words>108</Words>
  <Application>Microsoft Office PowerPoint</Application>
  <PresentationFormat>מותאם אישית</PresentationFormat>
  <Paragraphs>44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IBM Plex Sans</vt:lpstr>
      <vt:lpstr>IBM Plex Sans Light</vt:lpstr>
      <vt:lpstr>IBM Plex Sans Condensed SemiBol</vt:lpstr>
      <vt:lpstr>Office Theme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Varda Shoham</cp:lastModifiedBy>
  <cp:revision>27</cp:revision>
  <dcterms:created xsi:type="dcterms:W3CDTF">2021-09-23T09:01:50Z</dcterms:created>
  <dcterms:modified xsi:type="dcterms:W3CDTF">2021-10-11T21:05:25Z</dcterms:modified>
</cp:coreProperties>
</file>