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dio Omnia" initials="SO" lastIdx="1" clrIdx="0">
    <p:extLst>
      <p:ext uri="{19B8F6BF-5375-455C-9EA6-DF929625EA0E}">
        <p15:presenceInfo xmlns:p15="http://schemas.microsoft.com/office/powerpoint/2012/main" userId="S::studio@omniacreative.onmicrosoft.com::df68b622-bb9b-4bdc-99f7-900fbbee3e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453D"/>
    <a:srgbClr val="51AEE2"/>
    <a:srgbClr val="186F6D"/>
    <a:srgbClr val="DB8032"/>
    <a:srgbClr val="05628D"/>
    <a:srgbClr val="EB6C5D"/>
    <a:srgbClr val="C4D9E3"/>
    <a:srgbClr val="995469"/>
    <a:srgbClr val="7EAEC4"/>
    <a:srgbClr val="EA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13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32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1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9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7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5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1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6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0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5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52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4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2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74389C99-CB39-4EF2-83BF-74D640A10E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" y="-547552"/>
            <a:ext cx="7558636" cy="10691813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60DE8B11-FF1F-4FC3-BC55-565B35E446D7}"/>
              </a:ext>
            </a:extLst>
          </p:cNvPr>
          <p:cNvGrpSpPr/>
          <p:nvPr/>
        </p:nvGrpSpPr>
        <p:grpSpPr>
          <a:xfrm>
            <a:off x="324661" y="359568"/>
            <a:ext cx="6840000" cy="9972675"/>
            <a:chOff x="356819" y="359857"/>
            <a:chExt cx="6840000" cy="997267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111B2DD-E546-4A46-B167-FD45100C7699}"/>
                </a:ext>
              </a:extLst>
            </p:cNvPr>
            <p:cNvCxnSpPr>
              <a:cxnSpLocks/>
            </p:cNvCxnSpPr>
            <p:nvPr/>
          </p:nvCxnSpPr>
          <p:spPr>
            <a:xfrm>
              <a:off x="1596980" y="359857"/>
              <a:ext cx="5599839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EBB11DA-4828-434D-845C-901FD5ACAE9F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5406438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F443569-BFE6-4965-BBA4-6B10D6CBDD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8"/>
              <a:ext cx="0" cy="9581948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3DCC493-6481-44DD-A989-57B142B181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239444" y="288935"/>
            <a:ext cx="185605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20"/>
              </a:lnSpc>
            </a:pPr>
            <a:r>
              <a:rPr lang="fr-FR" sz="1430" spc="-90" dirty="0">
                <a:solidFill>
                  <a:srgbClr val="995469"/>
                </a:solidFill>
              </a:rPr>
              <a:t>AMÉLIORER LE DIAGNOSTIC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5611856" y="9941517"/>
            <a:ext cx="1672947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520"/>
              </a:lnSpc>
            </a:pPr>
            <a:r>
              <a:rPr lang="fr-FR" sz="1400" spc="-40" dirty="0">
                <a:solidFill>
                  <a:srgbClr val="995469"/>
                </a:solidFill>
                <a:latin typeface="+mj-lt"/>
              </a:rPr>
              <a:t>AMÉLIORER</a:t>
            </a:r>
          </a:p>
          <a:p>
            <a:pPr algn="r">
              <a:lnSpc>
                <a:spcPts val="1520"/>
              </a:lnSpc>
            </a:pPr>
            <a:r>
              <a:rPr lang="en-GB" sz="1400" spc="-40" dirty="0">
                <a:solidFill>
                  <a:srgbClr val="995469"/>
                </a:solidFill>
                <a:latin typeface="+mj-lt"/>
              </a:rPr>
              <a:t> LA QUALITÉ DE VIE</a:t>
            </a:r>
          </a:p>
          <a:p>
            <a:pPr algn="r">
              <a:lnSpc>
                <a:spcPts val="1520"/>
              </a:lnSpc>
            </a:pPr>
            <a:endParaRPr lang="en-GB" sz="1430" spc="-40" dirty="0">
              <a:solidFill>
                <a:srgbClr val="995469"/>
              </a:solidFill>
              <a:latin typeface="+mj-lt"/>
            </a:endParaRPr>
          </a:p>
        </p:txBody>
      </p:sp>
      <p:pic>
        <p:nvPicPr>
          <p:cNvPr id="158" name="Picture 157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512FCC3E-DABD-44FF-943A-E450709BBF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731" y="8945355"/>
            <a:ext cx="2859579" cy="7288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8BF9E7-F068-4083-AA7A-05F8CA08931B}"/>
              </a:ext>
            </a:extLst>
          </p:cNvPr>
          <p:cNvSpPr/>
          <p:nvPr/>
        </p:nvSpPr>
        <p:spPr>
          <a:xfrm>
            <a:off x="1276362" y="765989"/>
            <a:ext cx="5004000" cy="114853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5118660-3329-457D-806C-00B9A1D16C6B}"/>
              </a:ext>
            </a:extLst>
          </p:cNvPr>
          <p:cNvSpPr txBox="1"/>
          <p:nvPr/>
        </p:nvSpPr>
        <p:spPr>
          <a:xfrm>
            <a:off x="1273278" y="879510"/>
            <a:ext cx="50070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fr-FR" sz="3200" b="1" spc="-60" dirty="0">
                <a:solidFill>
                  <a:schemeClr val="bg1"/>
                </a:solidFill>
                <a:latin typeface="IBM Plex Sans Light" panose="020B0403050203000203" pitchFamily="34" charset="0"/>
              </a:rPr>
              <a:t>LE DÉFI DU DIAGNOSTIC </a:t>
            </a:r>
            <a:r>
              <a:rPr lang="fr-FR" sz="3200" spc="-60" dirty="0">
                <a:solidFill>
                  <a:schemeClr val="bg1"/>
                </a:solidFill>
                <a:latin typeface="IBM Plex Sans Light" panose="020B0403050203000203" pitchFamily="34" charset="0"/>
              </a:rPr>
              <a:t>DU MYÉLOME</a:t>
            </a:r>
            <a:endParaRPr lang="fr-FR" sz="3200" b="1" spc="-6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958FEC-4C8C-4172-BD3B-E0AF7D4B98C6}"/>
              </a:ext>
            </a:extLst>
          </p:cNvPr>
          <p:cNvCxnSpPr>
            <a:cxnSpLocks/>
          </p:cNvCxnSpPr>
          <p:nvPr/>
        </p:nvCxnSpPr>
        <p:spPr>
          <a:xfrm>
            <a:off x="65722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3A79455-FD00-4A1F-A375-1E040530C492}"/>
              </a:ext>
            </a:extLst>
          </p:cNvPr>
          <p:cNvCxnSpPr>
            <a:cxnSpLocks/>
          </p:cNvCxnSpPr>
          <p:nvPr/>
        </p:nvCxnSpPr>
        <p:spPr>
          <a:xfrm>
            <a:off x="392620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25100D-5E27-4B3C-B3A0-99D978F44342}"/>
              </a:ext>
            </a:extLst>
          </p:cNvPr>
          <p:cNvCxnSpPr>
            <a:cxnSpLocks/>
          </p:cNvCxnSpPr>
          <p:nvPr/>
        </p:nvCxnSpPr>
        <p:spPr>
          <a:xfrm>
            <a:off x="68770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D545CB2-E756-409D-8239-AC4365A288A9}"/>
              </a:ext>
            </a:extLst>
          </p:cNvPr>
          <p:cNvCxnSpPr>
            <a:cxnSpLocks/>
          </p:cNvCxnSpPr>
          <p:nvPr/>
        </p:nvCxnSpPr>
        <p:spPr>
          <a:xfrm>
            <a:off x="395668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2E229A1-9A96-4036-9206-F06AE8C86AB2}"/>
              </a:ext>
            </a:extLst>
          </p:cNvPr>
          <p:cNvCxnSpPr>
            <a:cxnSpLocks/>
          </p:cNvCxnSpPr>
          <p:nvPr/>
        </p:nvCxnSpPr>
        <p:spPr>
          <a:xfrm>
            <a:off x="65722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C7F79C4-14D5-4AD6-954C-228D0F2256CA}"/>
              </a:ext>
            </a:extLst>
          </p:cNvPr>
          <p:cNvCxnSpPr>
            <a:cxnSpLocks/>
          </p:cNvCxnSpPr>
          <p:nvPr/>
        </p:nvCxnSpPr>
        <p:spPr>
          <a:xfrm>
            <a:off x="392620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E8FA782-9C3E-4218-980D-3865EBA704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64" y="6617708"/>
            <a:ext cx="1298451" cy="1783084"/>
          </a:xfrm>
          <a:prstGeom prst="rect">
            <a:avLst/>
          </a:prstGeom>
        </p:spPr>
      </p:pic>
      <p:pic>
        <p:nvPicPr>
          <p:cNvPr id="12" name="Picture 11" descr="Circle&#10;&#10;Description automatically generated with low confidence">
            <a:extLst>
              <a:ext uri="{FF2B5EF4-FFF2-40B4-BE49-F238E27FC236}">
                <a16:creationId xmlns:a16="http://schemas.microsoft.com/office/drawing/2014/main" id="{84F7A371-1404-4924-BEF7-B8AEAE59B9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2" y="6658329"/>
            <a:ext cx="1840996" cy="1545339"/>
          </a:xfrm>
          <a:prstGeom prst="rect">
            <a:avLst/>
          </a:prstGeom>
        </p:spPr>
      </p:pic>
      <p:pic>
        <p:nvPicPr>
          <p:cNvPr id="14" name="Picture 1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800ECA6-547A-4F66-AC08-9C9FA4D64E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605" y="4896626"/>
            <a:ext cx="1536195" cy="1472187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377AF6A9-5233-4C1A-AA38-E3E72EE4E3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842" y="4909813"/>
            <a:ext cx="1575819" cy="1420371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FC35220F-E252-479E-A92E-206C7F3752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52" y="1989265"/>
            <a:ext cx="2051308" cy="2432309"/>
          </a:xfrm>
          <a:prstGeom prst="rect">
            <a:avLst/>
          </a:prstGeom>
        </p:spPr>
      </p:pic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:a16="http://schemas.microsoft.com/office/drawing/2014/main" id="{1B2BD5B6-D76A-45B0-8979-418DB2C0DDB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345" y="2332213"/>
            <a:ext cx="1441707" cy="2084836"/>
          </a:xfrm>
          <a:prstGeom prst="rect">
            <a:avLst/>
          </a:prstGeom>
        </p:spPr>
      </p:pic>
      <p:pic>
        <p:nvPicPr>
          <p:cNvPr id="22" name="Picture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9CF123B-2FD0-441B-8E2E-BE45550F0F2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10" y="8444193"/>
            <a:ext cx="1170434" cy="1783084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409A1C6A-3671-45F5-978C-2F30D7C3B595}"/>
              </a:ext>
            </a:extLst>
          </p:cNvPr>
          <p:cNvSpPr txBox="1"/>
          <p:nvPr/>
        </p:nvSpPr>
        <p:spPr>
          <a:xfrm>
            <a:off x="2176275" y="2674166"/>
            <a:ext cx="1758911" cy="1647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fr-FR" sz="1500" spc="-20" dirty="0">
                <a:solidFill>
                  <a:srgbClr val="05628D"/>
                </a:solidFill>
              </a:rPr>
              <a:t>Les symptômes du myélome sont</a:t>
            </a:r>
          </a:p>
          <a:p>
            <a:pPr>
              <a:lnSpc>
                <a:spcPts val="2100"/>
              </a:lnSpc>
            </a:pPr>
            <a:r>
              <a:rPr lang="en-GB" sz="2200" spc="-20" dirty="0" err="1">
                <a:solidFill>
                  <a:srgbClr val="05628D"/>
                </a:solidFill>
                <a:latin typeface="IBM Plex Sans Condensed SemiBol" panose="020B0706050203000203" pitchFamily="34" charset="0"/>
              </a:rPr>
              <a:t>aspécifique</a:t>
            </a:r>
            <a:endParaRPr lang="en-GB" sz="2200" spc="-20" dirty="0">
              <a:solidFill>
                <a:srgbClr val="05628D"/>
              </a:solidFill>
              <a:latin typeface="IBM Plex Sans Condensed SemiBol" panose="020B0706050203000203" pitchFamily="34" charset="0"/>
            </a:endParaRPr>
          </a:p>
          <a:p>
            <a:pPr>
              <a:lnSpc>
                <a:spcPts val="1300"/>
              </a:lnSpc>
            </a:pPr>
            <a:endParaRPr lang="fr-FR" sz="1000" spc="-20" dirty="0">
              <a:solidFill>
                <a:srgbClr val="05628D"/>
              </a:solidFill>
            </a:endParaRPr>
          </a:p>
          <a:p>
            <a:pPr>
              <a:lnSpc>
                <a:spcPts val="1300"/>
              </a:lnSpc>
            </a:pPr>
            <a:r>
              <a:rPr lang="fr-FR" sz="1000" spc="-20" dirty="0">
                <a:solidFill>
                  <a:srgbClr val="05628D"/>
                </a:solidFill>
              </a:rPr>
              <a:t>(ex. mal de dos et fatigue), </a:t>
            </a:r>
            <a:br>
              <a:rPr lang="fr-FR" sz="1000" spc="-20" dirty="0">
                <a:solidFill>
                  <a:srgbClr val="05628D"/>
                </a:solidFill>
              </a:rPr>
            </a:br>
            <a:r>
              <a:rPr lang="fr-FR" sz="1000" spc="-20" dirty="0">
                <a:solidFill>
                  <a:srgbClr val="05628D"/>
                </a:solidFill>
              </a:rPr>
              <a:t>compliquant le dépistage dans le cadre des soins primaires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EC6983-97BE-4E73-92A9-800134D368E4}"/>
              </a:ext>
            </a:extLst>
          </p:cNvPr>
          <p:cNvGrpSpPr/>
          <p:nvPr/>
        </p:nvGrpSpPr>
        <p:grpSpPr>
          <a:xfrm>
            <a:off x="5352520" y="2758714"/>
            <a:ext cx="1797109" cy="1733808"/>
            <a:chOff x="7483218" y="3021218"/>
            <a:chExt cx="1797109" cy="1733808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1225A7-9D65-4A86-9C9F-DDC8A4F931F2}"/>
                </a:ext>
              </a:extLst>
            </p:cNvPr>
            <p:cNvSpPr txBox="1"/>
            <p:nvPr/>
          </p:nvSpPr>
          <p:spPr>
            <a:xfrm>
              <a:off x="7483218" y="3627921"/>
              <a:ext cx="53416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5400" spc="-2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3</a:t>
              </a:r>
              <a:endParaRPr lang="en-GB" sz="5400" spc="-20" dirty="0">
                <a:solidFill>
                  <a:srgbClr val="EB6C5D"/>
                </a:solidFill>
                <a:latin typeface="IBM Plex Sans Condensed SemiBol" panose="020B0706050203000203" pitchFamily="34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FA4692D-2E9F-4925-9B23-4B31561FC3F3}"/>
                </a:ext>
              </a:extLst>
            </p:cNvPr>
            <p:cNvSpPr txBox="1"/>
            <p:nvPr/>
          </p:nvSpPr>
          <p:spPr>
            <a:xfrm>
              <a:off x="7607380" y="3021218"/>
              <a:ext cx="1672947" cy="17338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fr-FR" sz="1200" spc="-20" dirty="0">
                  <a:solidFill>
                    <a:srgbClr val="05628D"/>
                  </a:solidFill>
                </a:rPr>
                <a:t>Les patients atteints de myélome sont</a:t>
              </a:r>
            </a:p>
            <a:p>
              <a:pPr>
                <a:lnSpc>
                  <a:spcPts val="1400"/>
                </a:lnSpc>
              </a:pPr>
              <a:r>
                <a:rPr lang="fr-FR" sz="1200" spc="-20" dirty="0">
                  <a:solidFill>
                    <a:srgbClr val="05628D"/>
                  </a:solidFill>
                </a:rPr>
                <a:t>susceptibles de consulter</a:t>
              </a:r>
            </a:p>
            <a:p>
              <a:pPr marL="360000">
                <a:lnSpc>
                  <a:spcPts val="2200"/>
                </a:lnSpc>
              </a:pPr>
              <a:r>
                <a:rPr lang="fr-FR" sz="2200" spc="-2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fois ou plus</a:t>
              </a:r>
            </a:p>
            <a:p>
              <a:pPr>
                <a:lnSpc>
                  <a:spcPts val="1400"/>
                </a:lnSpc>
              </a:pPr>
              <a:r>
                <a:rPr lang="fr-FR" sz="1200" spc="-20" dirty="0">
                  <a:solidFill>
                    <a:srgbClr val="05628D"/>
                  </a:solidFill>
                </a:rPr>
                <a:t>en soins primaires avant d’être orientés</a:t>
              </a: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E1A43876-5D55-498C-A7B6-3BB6BFD117C5}"/>
              </a:ext>
            </a:extLst>
          </p:cNvPr>
          <p:cNvSpPr txBox="1"/>
          <p:nvPr/>
        </p:nvSpPr>
        <p:spPr>
          <a:xfrm>
            <a:off x="581397" y="4582984"/>
            <a:ext cx="1758911" cy="1810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fr-FR" sz="1500" spc="-40" dirty="0">
                <a:solidFill>
                  <a:srgbClr val="05628D"/>
                </a:solidFill>
              </a:rPr>
              <a:t>Le délai moyen </a:t>
            </a:r>
            <a:r>
              <a:rPr lang="en-GB" sz="1500" spc="-40" dirty="0">
                <a:solidFill>
                  <a:srgbClr val="05628D"/>
                </a:solidFill>
              </a:rPr>
              <a:t>du diagnostic du </a:t>
            </a:r>
            <a:r>
              <a:rPr lang="en-GB" sz="1500" spc="-40" dirty="0" err="1">
                <a:solidFill>
                  <a:srgbClr val="05628D"/>
                </a:solidFill>
              </a:rPr>
              <a:t>myélome</a:t>
            </a:r>
            <a:r>
              <a:rPr lang="en-GB" sz="1500" spc="-40" dirty="0">
                <a:solidFill>
                  <a:srgbClr val="05628D"/>
                </a:solidFill>
              </a:rPr>
              <a:t> </a:t>
            </a:r>
            <a:r>
              <a:rPr lang="fr-FR" sz="1500" spc="-40" dirty="0">
                <a:solidFill>
                  <a:srgbClr val="05628D"/>
                </a:solidFill>
              </a:rPr>
              <a:t>est de</a:t>
            </a:r>
          </a:p>
          <a:p>
            <a:pPr>
              <a:lnSpc>
                <a:spcPts val="2600"/>
              </a:lnSpc>
            </a:pPr>
            <a:r>
              <a:rPr lang="fr-FR" sz="2300" b="1" spc="-40" dirty="0">
                <a:solidFill>
                  <a:srgbClr val="DB8032"/>
                </a:solidFill>
                <a:latin typeface="IBM Plex Sans" panose="020B0503050203000203" pitchFamily="34" charset="0"/>
              </a:rPr>
              <a:t>108.6 jours</a:t>
            </a:r>
          </a:p>
          <a:p>
            <a:pPr>
              <a:lnSpc>
                <a:spcPts val="1300"/>
              </a:lnSpc>
              <a:spcAft>
                <a:spcPts val="300"/>
              </a:spcAft>
            </a:pPr>
            <a:r>
              <a:rPr lang="fr-FR" sz="1100" spc="-40" dirty="0">
                <a:solidFill>
                  <a:srgbClr val="05628D"/>
                </a:solidFill>
              </a:rPr>
              <a:t>et 25% des patients attendent plus de</a:t>
            </a:r>
          </a:p>
          <a:p>
            <a:pPr>
              <a:lnSpc>
                <a:spcPts val="2500"/>
              </a:lnSpc>
            </a:pPr>
            <a:r>
              <a:rPr lang="fr-FR" sz="2300" b="1" spc="-40" dirty="0">
                <a:solidFill>
                  <a:srgbClr val="DB8032"/>
                </a:solidFill>
                <a:latin typeface="IBM Plex Sans" panose="020B0503050203000203" pitchFamily="34" charset="0"/>
              </a:rPr>
              <a:t>8 mois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44887A3-104C-4097-9830-C914FE7B09DF}"/>
              </a:ext>
            </a:extLst>
          </p:cNvPr>
          <p:cNvSpPr txBox="1"/>
          <p:nvPr/>
        </p:nvSpPr>
        <p:spPr>
          <a:xfrm>
            <a:off x="3859961" y="4751239"/>
            <a:ext cx="2105349" cy="1669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fr-FR" sz="1100" spc="-40" dirty="0">
                <a:solidFill>
                  <a:srgbClr val="05628D"/>
                </a:solidFill>
              </a:rPr>
              <a:t>En moyenne, les patients atteints de myélome présentent des symptômes pendant environ</a:t>
            </a:r>
          </a:p>
          <a:p>
            <a:pPr>
              <a:lnSpc>
                <a:spcPts val="2600"/>
              </a:lnSpc>
            </a:pPr>
            <a:r>
              <a:rPr lang="fr-FR" sz="2300" b="1" spc="-40" dirty="0">
                <a:solidFill>
                  <a:srgbClr val="186F6D"/>
                </a:solidFill>
                <a:latin typeface="IBM Plex Sans" panose="020B0503050203000203" pitchFamily="34" charset="0"/>
              </a:rPr>
              <a:t>1 mois </a:t>
            </a:r>
          </a:p>
          <a:p>
            <a:pPr>
              <a:lnSpc>
                <a:spcPts val="1320"/>
              </a:lnSpc>
            </a:pPr>
            <a:r>
              <a:rPr lang="fr-FR" sz="1100" spc="-40" dirty="0">
                <a:solidFill>
                  <a:srgbClr val="05628D"/>
                </a:solidFill>
              </a:rPr>
              <a:t>avant de consulter et 25% </a:t>
            </a:r>
          </a:p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fr-FR" sz="1100" spc="-40" dirty="0">
                <a:solidFill>
                  <a:srgbClr val="05628D"/>
                </a:solidFill>
              </a:rPr>
              <a:t>des patients attendent plus de</a:t>
            </a:r>
          </a:p>
          <a:p>
            <a:pPr>
              <a:lnSpc>
                <a:spcPts val="2600"/>
              </a:lnSpc>
            </a:pPr>
            <a:r>
              <a:rPr lang="fr-FR" sz="2300" b="1" spc="-40" dirty="0">
                <a:solidFill>
                  <a:srgbClr val="186F6D"/>
                </a:solidFill>
                <a:latin typeface="IBM Plex Sans" panose="020B0503050203000203" pitchFamily="34" charset="0"/>
              </a:rPr>
              <a:t>3 mois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371D02D-3398-4D21-929B-D0BD862B9E0F}"/>
              </a:ext>
            </a:extLst>
          </p:cNvPr>
          <p:cNvSpPr txBox="1"/>
          <p:nvPr/>
        </p:nvSpPr>
        <p:spPr>
          <a:xfrm>
            <a:off x="2349060" y="6590465"/>
            <a:ext cx="1923678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fr-FR" spc="-40" dirty="0">
                <a:solidFill>
                  <a:srgbClr val="05628D"/>
                </a:solidFill>
              </a:rPr>
              <a:t>Les patients sont confrontés à des procédures de diagnostic </a:t>
            </a:r>
            <a:r>
              <a:rPr lang="fr-FR" b="1" spc="-40" dirty="0">
                <a:solidFill>
                  <a:srgbClr val="51AEE2"/>
                </a:solidFill>
                <a:latin typeface="IBM Plex Sans" panose="020B0503050203000203" pitchFamily="34" charset="0"/>
              </a:rPr>
              <a:t>longues et déroutantes</a:t>
            </a:r>
            <a:endParaRPr lang="fr-FR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DC03A7F-D099-4244-8B9B-6CB686F83EA7}"/>
              </a:ext>
            </a:extLst>
          </p:cNvPr>
          <p:cNvSpPr txBox="1"/>
          <p:nvPr/>
        </p:nvSpPr>
        <p:spPr>
          <a:xfrm>
            <a:off x="5383553" y="6522446"/>
            <a:ext cx="1672948" cy="2105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2200"/>
              </a:spcAft>
            </a:pPr>
            <a:r>
              <a:rPr lang="fr-FR" sz="1100" spc="-40" dirty="0">
                <a:solidFill>
                  <a:srgbClr val="05628D"/>
                </a:solidFill>
              </a:rPr>
              <a:t>Une étude britannique a révélé que</a:t>
            </a:r>
          </a:p>
          <a:p>
            <a:pPr>
              <a:lnSpc>
                <a:spcPts val="1500"/>
              </a:lnSpc>
            </a:pPr>
            <a:r>
              <a:rPr lang="fr-FR" sz="4100" spc="-40" dirty="0">
                <a:solidFill>
                  <a:srgbClr val="C2453D"/>
                </a:solidFill>
                <a:latin typeface="IBM Plex Sans Condensed SemiBol" panose="020B0706050203000203" pitchFamily="34" charset="0"/>
              </a:rPr>
              <a:t>34% </a:t>
            </a:r>
          </a:p>
          <a:p>
            <a:pPr>
              <a:lnSpc>
                <a:spcPts val="1800"/>
              </a:lnSpc>
            </a:pPr>
            <a:r>
              <a:rPr lang="fr-FR" sz="1500" spc="-40" dirty="0">
                <a:solidFill>
                  <a:srgbClr val="05628D"/>
                </a:solidFill>
              </a:rPr>
              <a:t>des patients ont été diagnostiqués </a:t>
            </a:r>
            <a:r>
              <a:rPr lang="en-GB" sz="1500" spc="-40" dirty="0" err="1">
                <a:solidFill>
                  <a:srgbClr val="05628D"/>
                </a:solidFill>
              </a:rPr>
              <a:t>en</a:t>
            </a:r>
            <a:r>
              <a:rPr lang="en-GB" sz="1500" spc="-40" dirty="0">
                <a:solidFill>
                  <a:srgbClr val="05628D"/>
                </a:solidFill>
              </a:rPr>
              <a:t> situation </a:t>
            </a:r>
            <a:r>
              <a:rPr lang="en-GB" sz="1500" spc="-40" dirty="0" err="1">
                <a:solidFill>
                  <a:srgbClr val="05628D"/>
                </a:solidFill>
              </a:rPr>
              <a:t>d'urgence</a:t>
            </a:r>
            <a:endParaRPr lang="en-GB" sz="1500" spc="-40" dirty="0">
              <a:solidFill>
                <a:srgbClr val="05628D"/>
              </a:solidFill>
            </a:endParaRPr>
          </a:p>
          <a:p>
            <a:pPr>
              <a:lnSpc>
                <a:spcPts val="1800"/>
              </a:lnSpc>
            </a:pPr>
            <a:endParaRPr lang="fr-FR" sz="1500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1102FB4-15AC-475B-A572-BC7B945B2DB0}"/>
              </a:ext>
            </a:extLst>
          </p:cNvPr>
          <p:cNvSpPr txBox="1"/>
          <p:nvPr/>
        </p:nvSpPr>
        <p:spPr>
          <a:xfrm>
            <a:off x="581397" y="8462543"/>
            <a:ext cx="1923678" cy="1654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fr-FR" sz="1200" spc="-40" dirty="0">
                <a:solidFill>
                  <a:srgbClr val="05628D"/>
                </a:solidFill>
              </a:rPr>
              <a:t>Un diagnostic tardif peut avoir un </a:t>
            </a:r>
            <a:r>
              <a:rPr lang="fr-FR" sz="2300" b="1" spc="-40" dirty="0">
                <a:solidFill>
                  <a:srgbClr val="05628D"/>
                </a:solidFill>
                <a:latin typeface="IBM Plex Sans" panose="020B0503050203000203" pitchFamily="34" charset="0"/>
              </a:rPr>
              <a:t>impact négatif </a:t>
            </a:r>
            <a:r>
              <a:rPr lang="fr-FR" sz="1200" spc="-40" dirty="0">
                <a:solidFill>
                  <a:srgbClr val="05628D"/>
                </a:solidFill>
              </a:rPr>
              <a:t>sur la qualité de vie et la survie </a:t>
            </a:r>
            <a:r>
              <a:rPr lang="en-GB" sz="1200" spc="-40" dirty="0">
                <a:solidFill>
                  <a:srgbClr val="05628D"/>
                </a:solidFill>
              </a:rPr>
              <a:t>sans </a:t>
            </a:r>
            <a:r>
              <a:rPr lang="en-GB" sz="1200" spc="-40" dirty="0" err="1">
                <a:solidFill>
                  <a:srgbClr val="05628D"/>
                </a:solidFill>
              </a:rPr>
              <a:t>récidive</a:t>
            </a:r>
            <a:r>
              <a:rPr lang="en-GB" sz="1200" spc="-40" dirty="0">
                <a:solidFill>
                  <a:srgbClr val="05628D"/>
                </a:solidFill>
              </a:rPr>
              <a:t> </a:t>
            </a:r>
            <a:r>
              <a:rPr lang="fr-FR" sz="1200" spc="-40" dirty="0">
                <a:solidFill>
                  <a:srgbClr val="05628D"/>
                </a:solidFill>
              </a:rPr>
              <a:t>des patients</a:t>
            </a:r>
            <a:endParaRPr lang="fr-FR" sz="1200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370</TotalTime>
  <Words>156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</vt:lpstr>
      <vt:lpstr>IBM Plex Sans Light</vt:lpstr>
      <vt:lpstr>IBM Plex Sans Condensed SemiBol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34</cp:revision>
  <dcterms:created xsi:type="dcterms:W3CDTF">2021-09-23T09:01:50Z</dcterms:created>
  <dcterms:modified xsi:type="dcterms:W3CDTF">2021-10-07T10:46:44Z</dcterms:modified>
</cp:coreProperties>
</file>