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84" r:id="rId1"/>
  </p:sldMasterIdLst>
  <p:sldIdLst>
    <p:sldId id="256" r:id="rId2"/>
  </p:sldIdLst>
  <p:sldSz cx="7559675" cy="10691813"/>
  <p:notesSz cx="6858000" cy="9144000"/>
  <p:embeddedFontLst>
    <p:embeddedFont>
      <p:font typeface="IBM Plex Sans" panose="020B0503050203000203" pitchFamily="34" charset="0"/>
      <p:regular r:id="rId3"/>
      <p:bold r:id="rId4"/>
      <p:italic r:id="rId5"/>
      <p:boldItalic r:id="rId6"/>
    </p:embeddedFont>
    <p:embeddedFont>
      <p:font typeface="IBM Plex Sans Condensed SemiBol" panose="020B0604020202020204" charset="0"/>
      <p:bold r:id="rId7"/>
    </p:embeddedFont>
    <p:embeddedFont>
      <p:font typeface="IBM Plex Sans Light" panose="020B0403050203000203" pitchFamily="34" charset="0"/>
      <p:regular r:id="rId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tudio Omnia" initials="SO" lastIdx="1" clrIdx="0">
    <p:extLst>
      <p:ext uri="{19B8F6BF-5375-455C-9EA6-DF929625EA0E}">
        <p15:presenceInfo xmlns:p15="http://schemas.microsoft.com/office/powerpoint/2012/main" userId="S::studio@omniacreative.onmicrosoft.com::df68b622-bb9b-4bdc-99f7-900fbbee3ed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2453D"/>
    <a:srgbClr val="186F6D"/>
    <a:srgbClr val="EB6C5D"/>
    <a:srgbClr val="51AEE2"/>
    <a:srgbClr val="DB8032"/>
    <a:srgbClr val="05628D"/>
    <a:srgbClr val="C4D9E3"/>
    <a:srgbClr val="995469"/>
    <a:srgbClr val="7EAEC4"/>
    <a:srgbClr val="EAF2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6136" autoAdjust="0"/>
    <p:restoredTop sz="94660"/>
  </p:normalViewPr>
  <p:slideViewPr>
    <p:cSldViewPr snapToGrid="0">
      <p:cViewPr varScale="1">
        <p:scale>
          <a:sx n="74" d="100"/>
          <a:sy n="74" d="100"/>
        </p:scale>
        <p:origin x="373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tableStyles" Target="tableStyle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viewProps" Target="viewProps.xml"/><Relationship Id="rId5" Type="http://schemas.openxmlformats.org/officeDocument/2006/relationships/font" Target="fonts/font3.fntdata"/><Relationship Id="rId10" Type="http://schemas.openxmlformats.org/officeDocument/2006/relationships/presProps" Target="presProps.xml"/><Relationship Id="rId4" Type="http://schemas.openxmlformats.org/officeDocument/2006/relationships/font" Target="fonts/font2.fntdata"/><Relationship Id="rId9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6112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81996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6872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04587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28180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21691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5701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1565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35221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7345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91259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206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Picture 98" descr="Background pattern&#10;&#10;Description automatically generated with medium confidence">
            <a:extLst>
              <a:ext uri="{FF2B5EF4-FFF2-40B4-BE49-F238E27FC236}">
                <a16:creationId xmlns:a16="http://schemas.microsoft.com/office/drawing/2014/main" id="{74389C99-CB39-4EF2-83BF-74D640A10E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887" y="-18410"/>
            <a:ext cx="7558636" cy="10691813"/>
          </a:xfrm>
          <a:prstGeom prst="rect">
            <a:avLst/>
          </a:prstGeom>
        </p:spPr>
      </p:pic>
      <p:grpSp>
        <p:nvGrpSpPr>
          <p:cNvPr id="60" name="Group 59">
            <a:extLst>
              <a:ext uri="{FF2B5EF4-FFF2-40B4-BE49-F238E27FC236}">
                <a16:creationId xmlns:a16="http://schemas.microsoft.com/office/drawing/2014/main" id="{60DE8B11-FF1F-4FC3-BC55-565B35E446D7}"/>
              </a:ext>
            </a:extLst>
          </p:cNvPr>
          <p:cNvGrpSpPr/>
          <p:nvPr/>
        </p:nvGrpSpPr>
        <p:grpSpPr>
          <a:xfrm>
            <a:off x="356819" y="359857"/>
            <a:ext cx="6869376" cy="9972675"/>
            <a:chOff x="356819" y="359857"/>
            <a:chExt cx="6869376" cy="9972675"/>
          </a:xfrm>
        </p:grpSpPr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4111B2DD-E546-4A46-B167-FD45100C7699}"/>
                </a:ext>
              </a:extLst>
            </p:cNvPr>
            <p:cNvCxnSpPr>
              <a:cxnSpLocks/>
            </p:cNvCxnSpPr>
            <p:nvPr/>
          </p:nvCxnSpPr>
          <p:spPr>
            <a:xfrm>
              <a:off x="1109765" y="359857"/>
              <a:ext cx="6087054" cy="0"/>
            </a:xfrm>
            <a:prstGeom prst="line">
              <a:avLst/>
            </a:prstGeom>
            <a:ln w="12700">
              <a:solidFill>
                <a:srgbClr val="9954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7EBB11DA-4828-434D-845C-901FD5ACAE9F}"/>
                </a:ext>
              </a:extLst>
            </p:cNvPr>
            <p:cNvCxnSpPr>
              <a:cxnSpLocks/>
            </p:cNvCxnSpPr>
            <p:nvPr/>
          </p:nvCxnSpPr>
          <p:spPr>
            <a:xfrm>
              <a:off x="356819" y="10332532"/>
              <a:ext cx="6069739" cy="0"/>
            </a:xfrm>
            <a:prstGeom prst="line">
              <a:avLst/>
            </a:prstGeom>
            <a:ln w="12700">
              <a:solidFill>
                <a:srgbClr val="9954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7F443569-BFE6-4965-BBA4-6B10D6CBDD0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196819" y="359858"/>
              <a:ext cx="29376" cy="9466722"/>
            </a:xfrm>
            <a:prstGeom prst="line">
              <a:avLst/>
            </a:prstGeom>
            <a:ln w="12700">
              <a:solidFill>
                <a:srgbClr val="9954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A3DCC493-6481-44DD-A989-57B142B1818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6819" y="765990"/>
              <a:ext cx="0" cy="9566542"/>
            </a:xfrm>
            <a:prstGeom prst="line">
              <a:avLst/>
            </a:prstGeom>
            <a:ln w="12700">
              <a:solidFill>
                <a:srgbClr val="9954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255F3954-F14F-47E9-AFF2-02B68F355729}"/>
              </a:ext>
            </a:extLst>
          </p:cNvPr>
          <p:cNvSpPr txBox="1"/>
          <p:nvPr/>
        </p:nvSpPr>
        <p:spPr>
          <a:xfrm>
            <a:off x="239445" y="288935"/>
            <a:ext cx="1404618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520"/>
              </a:lnSpc>
            </a:pPr>
            <a:r>
              <a:rPr lang="en-GB" sz="1430" spc="-90" dirty="0">
                <a:solidFill>
                  <a:srgbClr val="995469"/>
                </a:solidFill>
              </a:rPr>
              <a:t>PARANNA</a:t>
            </a:r>
          </a:p>
          <a:p>
            <a:pPr>
              <a:lnSpc>
                <a:spcPts val="1520"/>
              </a:lnSpc>
            </a:pPr>
            <a:r>
              <a:rPr lang="en-GB" sz="1430" spc="-90" dirty="0">
                <a:solidFill>
                  <a:srgbClr val="995469"/>
                </a:solidFill>
              </a:rPr>
              <a:t>DIAGNOOSIA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F2C9406-C104-4F22-A146-8989C01FB3C1}"/>
              </a:ext>
            </a:extLst>
          </p:cNvPr>
          <p:cNvSpPr txBox="1"/>
          <p:nvPr/>
        </p:nvSpPr>
        <p:spPr>
          <a:xfrm>
            <a:off x="6131306" y="9941806"/>
            <a:ext cx="1148443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ts val="1520"/>
              </a:lnSpc>
            </a:pPr>
            <a:r>
              <a:rPr lang="en-GB" sz="1430" spc="-40" dirty="0">
                <a:solidFill>
                  <a:srgbClr val="995469"/>
                </a:solidFill>
                <a:latin typeface="+mj-lt"/>
              </a:rPr>
              <a:t>PARANNA ELÄMÄÄ</a:t>
            </a:r>
          </a:p>
        </p:txBody>
      </p:sp>
      <p:pic>
        <p:nvPicPr>
          <p:cNvPr id="158" name="Picture 157" descr="A picture containing application&#10;&#10;Description automatically generated">
            <a:extLst>
              <a:ext uri="{FF2B5EF4-FFF2-40B4-BE49-F238E27FC236}">
                <a16:creationId xmlns:a16="http://schemas.microsoft.com/office/drawing/2014/main" id="{512FCC3E-DABD-44FF-943A-E450709BBF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731" y="8945355"/>
            <a:ext cx="2859579" cy="72883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B8BF9E7-F068-4083-AA7A-05F8CA08931B}"/>
              </a:ext>
            </a:extLst>
          </p:cNvPr>
          <p:cNvSpPr/>
          <p:nvPr/>
        </p:nvSpPr>
        <p:spPr>
          <a:xfrm>
            <a:off x="1276362" y="765989"/>
            <a:ext cx="5004000" cy="1148530"/>
          </a:xfrm>
          <a:prstGeom prst="rect">
            <a:avLst/>
          </a:prstGeom>
          <a:solidFill>
            <a:srgbClr val="99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5118660-3329-457D-806C-00B9A1D16C6B}"/>
              </a:ext>
            </a:extLst>
          </p:cNvPr>
          <p:cNvSpPr txBox="1"/>
          <p:nvPr/>
        </p:nvSpPr>
        <p:spPr>
          <a:xfrm>
            <a:off x="1159626" y="869427"/>
            <a:ext cx="5007076" cy="10174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600" spc="-60" dirty="0">
                <a:solidFill>
                  <a:schemeClr val="bg1"/>
                </a:solidFill>
                <a:latin typeface="IBM Plex Sans Light" panose="020B0403050203000203" pitchFamily="34" charset="0"/>
              </a:rPr>
              <a:t>MYELOMA</a:t>
            </a:r>
          </a:p>
          <a:p>
            <a:pPr algn="ctr">
              <a:lnSpc>
                <a:spcPts val="3600"/>
              </a:lnSpc>
            </a:pPr>
            <a:r>
              <a:rPr lang="en-US" sz="3600" spc="-60" dirty="0">
                <a:solidFill>
                  <a:schemeClr val="bg1"/>
                </a:solidFill>
                <a:latin typeface="IBM Plex Sans Light" panose="020B0403050203000203" pitchFamily="34" charset="0"/>
              </a:rPr>
              <a:t>-</a:t>
            </a:r>
            <a:r>
              <a:rPr lang="en-US" sz="3600" b="1" spc="-60" dirty="0">
                <a:solidFill>
                  <a:schemeClr val="bg1"/>
                </a:solidFill>
                <a:latin typeface="IBM Plex Sans Light" panose="020B0403050203000203" pitchFamily="34" charset="0"/>
              </a:rPr>
              <a:t>DIAGNOOSIN HAASTE</a:t>
            </a:r>
            <a:endParaRPr lang="en-GB" sz="3600" b="1" spc="-60" dirty="0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4D958FEC-4C8C-4172-BD3B-E0AF7D4B98C6}"/>
              </a:ext>
            </a:extLst>
          </p:cNvPr>
          <p:cNvCxnSpPr>
            <a:cxnSpLocks/>
          </p:cNvCxnSpPr>
          <p:nvPr/>
        </p:nvCxnSpPr>
        <p:spPr>
          <a:xfrm>
            <a:off x="657225" y="4579290"/>
            <a:ext cx="2962275" cy="0"/>
          </a:xfrm>
          <a:prstGeom prst="line">
            <a:avLst/>
          </a:prstGeom>
          <a:ln w="12700">
            <a:solidFill>
              <a:srgbClr val="C4D9E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D3A79455-FD00-4A1F-A375-1E040530C492}"/>
              </a:ext>
            </a:extLst>
          </p:cNvPr>
          <p:cNvCxnSpPr>
            <a:cxnSpLocks/>
          </p:cNvCxnSpPr>
          <p:nvPr/>
        </p:nvCxnSpPr>
        <p:spPr>
          <a:xfrm>
            <a:off x="3926205" y="4579290"/>
            <a:ext cx="2962275" cy="0"/>
          </a:xfrm>
          <a:prstGeom prst="line">
            <a:avLst/>
          </a:prstGeom>
          <a:ln w="12700">
            <a:solidFill>
              <a:srgbClr val="C4D9E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E025100D-5E27-4B3C-B3A0-99D978F44342}"/>
              </a:ext>
            </a:extLst>
          </p:cNvPr>
          <p:cNvCxnSpPr>
            <a:cxnSpLocks/>
          </p:cNvCxnSpPr>
          <p:nvPr/>
        </p:nvCxnSpPr>
        <p:spPr>
          <a:xfrm>
            <a:off x="687705" y="6469050"/>
            <a:ext cx="2962275" cy="0"/>
          </a:xfrm>
          <a:prstGeom prst="line">
            <a:avLst/>
          </a:prstGeom>
          <a:ln w="12700">
            <a:solidFill>
              <a:srgbClr val="C4D9E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ED545CB2-E756-409D-8239-AC4365A288A9}"/>
              </a:ext>
            </a:extLst>
          </p:cNvPr>
          <p:cNvCxnSpPr>
            <a:cxnSpLocks/>
          </p:cNvCxnSpPr>
          <p:nvPr/>
        </p:nvCxnSpPr>
        <p:spPr>
          <a:xfrm>
            <a:off x="3956685" y="6469050"/>
            <a:ext cx="2962275" cy="0"/>
          </a:xfrm>
          <a:prstGeom prst="line">
            <a:avLst/>
          </a:prstGeom>
          <a:ln w="12700">
            <a:solidFill>
              <a:srgbClr val="C4D9E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E2E229A1-9A96-4036-9206-F06AE8C86AB2}"/>
              </a:ext>
            </a:extLst>
          </p:cNvPr>
          <p:cNvCxnSpPr>
            <a:cxnSpLocks/>
          </p:cNvCxnSpPr>
          <p:nvPr/>
        </p:nvCxnSpPr>
        <p:spPr>
          <a:xfrm>
            <a:off x="657225" y="8335950"/>
            <a:ext cx="2962275" cy="0"/>
          </a:xfrm>
          <a:prstGeom prst="line">
            <a:avLst/>
          </a:prstGeom>
          <a:ln w="12700">
            <a:solidFill>
              <a:srgbClr val="C4D9E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CC7F79C4-14D5-4AD6-954C-228D0F2256CA}"/>
              </a:ext>
            </a:extLst>
          </p:cNvPr>
          <p:cNvCxnSpPr>
            <a:cxnSpLocks/>
          </p:cNvCxnSpPr>
          <p:nvPr/>
        </p:nvCxnSpPr>
        <p:spPr>
          <a:xfrm>
            <a:off x="3926205" y="8335950"/>
            <a:ext cx="2962275" cy="0"/>
          </a:xfrm>
          <a:prstGeom prst="line">
            <a:avLst/>
          </a:prstGeom>
          <a:ln w="12700">
            <a:solidFill>
              <a:srgbClr val="C4D9E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8E8FA782-9C3E-4218-980D-3865EBA704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3264" y="6617708"/>
            <a:ext cx="1298451" cy="1783084"/>
          </a:xfrm>
          <a:prstGeom prst="rect">
            <a:avLst/>
          </a:prstGeom>
        </p:spPr>
      </p:pic>
      <p:pic>
        <p:nvPicPr>
          <p:cNvPr id="12" name="Picture 11" descr="Circle&#10;&#10;Description automatically generated with low confidence">
            <a:extLst>
              <a:ext uri="{FF2B5EF4-FFF2-40B4-BE49-F238E27FC236}">
                <a16:creationId xmlns:a16="http://schemas.microsoft.com/office/drawing/2014/main" id="{84F7A371-1404-4924-BEF7-B8AEAE59B9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312" y="6658329"/>
            <a:ext cx="1840996" cy="1545339"/>
          </a:xfrm>
          <a:prstGeom prst="rect">
            <a:avLst/>
          </a:prstGeom>
        </p:spPr>
      </p:pic>
      <p:pic>
        <p:nvPicPr>
          <p:cNvPr id="14" name="Picture 1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5800ECA6-547A-4F66-AC08-9C9FA4D64E2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8605" y="4896626"/>
            <a:ext cx="1536195" cy="1472187"/>
          </a:xfrm>
          <a:prstGeom prst="rect">
            <a:avLst/>
          </a:prstGeom>
        </p:spPr>
      </p:pic>
      <p:pic>
        <p:nvPicPr>
          <p:cNvPr id="16" name="Picture 15" descr="Icon&#10;&#10;Description automatically generated">
            <a:extLst>
              <a:ext uri="{FF2B5EF4-FFF2-40B4-BE49-F238E27FC236}">
                <a16:creationId xmlns:a16="http://schemas.microsoft.com/office/drawing/2014/main" id="{377AF6A9-5233-4C1A-AA38-E3E72EE4E33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8842" y="4909813"/>
            <a:ext cx="1575819" cy="1420371"/>
          </a:xfrm>
          <a:prstGeom prst="rect">
            <a:avLst/>
          </a:prstGeom>
        </p:spPr>
      </p:pic>
      <p:pic>
        <p:nvPicPr>
          <p:cNvPr id="18" name="Picture 17" descr="Icon&#10;&#10;Description automatically generated">
            <a:extLst>
              <a:ext uri="{FF2B5EF4-FFF2-40B4-BE49-F238E27FC236}">
                <a16:creationId xmlns:a16="http://schemas.microsoft.com/office/drawing/2014/main" id="{FC35220F-E252-479E-A92E-206C7F37528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366" y="2283179"/>
            <a:ext cx="2051308" cy="2432309"/>
          </a:xfrm>
          <a:prstGeom prst="rect">
            <a:avLst/>
          </a:prstGeom>
        </p:spPr>
      </p:pic>
      <p:pic>
        <p:nvPicPr>
          <p:cNvPr id="20" name="Picture 19" descr="Icon&#10;&#10;Description automatically generated with low confidence">
            <a:extLst>
              <a:ext uri="{FF2B5EF4-FFF2-40B4-BE49-F238E27FC236}">
                <a16:creationId xmlns:a16="http://schemas.microsoft.com/office/drawing/2014/main" id="{1B2BD5B6-D76A-45B0-8979-418DB2C0DDB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6205" y="2629393"/>
            <a:ext cx="1441707" cy="2084836"/>
          </a:xfrm>
          <a:prstGeom prst="rect">
            <a:avLst/>
          </a:prstGeom>
        </p:spPr>
      </p:pic>
      <p:pic>
        <p:nvPicPr>
          <p:cNvPr id="22" name="Picture 21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E9CF123B-2FD0-441B-8E2E-BE45550F0F2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10" y="8444193"/>
            <a:ext cx="1170434" cy="1783084"/>
          </a:xfrm>
          <a:prstGeom prst="rect">
            <a:avLst/>
          </a:prstGeom>
        </p:spPr>
      </p:pic>
      <p:sp>
        <p:nvSpPr>
          <p:cNvPr id="83" name="TextBox 82">
            <a:extLst>
              <a:ext uri="{FF2B5EF4-FFF2-40B4-BE49-F238E27FC236}">
                <a16:creationId xmlns:a16="http://schemas.microsoft.com/office/drawing/2014/main" id="{409A1C6A-3671-45F5-978C-2F30D7C3B595}"/>
              </a:ext>
            </a:extLst>
          </p:cNvPr>
          <p:cNvSpPr txBox="1"/>
          <p:nvPr/>
        </p:nvSpPr>
        <p:spPr>
          <a:xfrm>
            <a:off x="2060087" y="3089345"/>
            <a:ext cx="2051308" cy="14553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800"/>
              </a:lnSpc>
            </a:pPr>
            <a:r>
              <a:rPr lang="fi-FI" sz="1100" spc="-20" dirty="0">
                <a:solidFill>
                  <a:srgbClr val="05628D"/>
                </a:solidFill>
              </a:rPr>
              <a:t>Myelooman oireet ovat</a:t>
            </a:r>
          </a:p>
          <a:p>
            <a:pPr>
              <a:lnSpc>
                <a:spcPts val="1800"/>
              </a:lnSpc>
            </a:pPr>
            <a:r>
              <a:rPr lang="fi-FI" sz="2000" b="1" spc="-20" dirty="0">
                <a:solidFill>
                  <a:srgbClr val="05628D"/>
                </a:solidFill>
              </a:rPr>
              <a:t>ei-spesifisiä</a:t>
            </a:r>
          </a:p>
          <a:p>
            <a:pPr>
              <a:lnSpc>
                <a:spcPts val="1800"/>
              </a:lnSpc>
            </a:pPr>
            <a:r>
              <a:rPr lang="fi-FI" sz="1200" spc="-20" dirty="0">
                <a:solidFill>
                  <a:srgbClr val="05628D"/>
                </a:solidFill>
              </a:rPr>
              <a:t>(esim. selkäkipua ja väsymystä), mikä </a:t>
            </a:r>
            <a:r>
              <a:rPr lang="fi-FI" sz="1200" b="1" spc="-20" dirty="0">
                <a:solidFill>
                  <a:srgbClr val="05628D"/>
                </a:solidFill>
              </a:rPr>
              <a:t>vaikeuttaa sen tunnistamista </a:t>
            </a:r>
            <a:r>
              <a:rPr lang="fi-FI" sz="1200" spc="-20" dirty="0">
                <a:solidFill>
                  <a:srgbClr val="05628D"/>
                </a:solidFill>
              </a:rPr>
              <a:t>perusterveydenhuollossa</a:t>
            </a:r>
            <a:endParaRPr lang="en-GB" sz="1200" spc="-20" dirty="0">
              <a:solidFill>
                <a:srgbClr val="05628D"/>
              </a:solidFill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4CEC6983-97BE-4E73-92A9-800134D368E4}"/>
              </a:ext>
            </a:extLst>
          </p:cNvPr>
          <p:cNvGrpSpPr/>
          <p:nvPr/>
        </p:nvGrpSpPr>
        <p:grpSpPr>
          <a:xfrm>
            <a:off x="5342383" y="2756883"/>
            <a:ext cx="1883812" cy="1888402"/>
            <a:chOff x="7129443" y="3136415"/>
            <a:chExt cx="3073129" cy="1744134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C81225A7-9D65-4A86-9C9F-DDC8A4F931F2}"/>
                </a:ext>
              </a:extLst>
            </p:cNvPr>
            <p:cNvSpPr txBox="1"/>
            <p:nvPr/>
          </p:nvSpPr>
          <p:spPr>
            <a:xfrm>
              <a:off x="7483218" y="3627921"/>
              <a:ext cx="534166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endParaRPr lang="en-GB" sz="5400" spc="-20" dirty="0">
                <a:solidFill>
                  <a:srgbClr val="EB6C5D"/>
                </a:solidFill>
                <a:latin typeface="IBM Plex Sans Condensed SemiBol" panose="020B0706050203000203" pitchFamily="34" charset="0"/>
              </a:endParaRP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6FA4692D-2E9F-4925-9B23-4B31561FC3F3}"/>
                </a:ext>
              </a:extLst>
            </p:cNvPr>
            <p:cNvSpPr txBox="1"/>
            <p:nvPr/>
          </p:nvSpPr>
          <p:spPr>
            <a:xfrm>
              <a:off x="7129443" y="3136415"/>
              <a:ext cx="3073129" cy="174413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ts val="1400"/>
                </a:lnSpc>
              </a:pPr>
              <a:r>
                <a:rPr lang="fi-FI" sz="1400" spc="-20" dirty="0">
                  <a:solidFill>
                    <a:srgbClr val="05628D"/>
                  </a:solidFill>
                </a:rPr>
                <a:t>Myeloomapotilaat käyvät todennäköisesti</a:t>
              </a:r>
              <a:r>
                <a:rPr lang="fi-FI" sz="1400" b="1" spc="-20" dirty="0">
                  <a:solidFill>
                    <a:srgbClr val="05628D"/>
                  </a:solidFill>
                </a:rPr>
                <a:t> </a:t>
              </a:r>
            </a:p>
            <a:p>
              <a:pPr>
                <a:lnSpc>
                  <a:spcPts val="1400"/>
                </a:lnSpc>
              </a:pPr>
              <a:endParaRPr lang="fi-FI" sz="1400" b="1" spc="-20" dirty="0">
                <a:solidFill>
                  <a:srgbClr val="05628D"/>
                </a:solidFill>
              </a:endParaRPr>
            </a:p>
            <a:p>
              <a:pPr>
                <a:lnSpc>
                  <a:spcPts val="1400"/>
                </a:lnSpc>
              </a:pPr>
              <a:r>
                <a:rPr lang="fi-FI" sz="2400" b="1" spc="-20" dirty="0">
                  <a:solidFill>
                    <a:srgbClr val="EB6C5D"/>
                  </a:solidFill>
                </a:rPr>
                <a:t>vähintään 3  kertaa</a:t>
              </a:r>
            </a:p>
            <a:p>
              <a:pPr>
                <a:lnSpc>
                  <a:spcPts val="1400"/>
                </a:lnSpc>
              </a:pPr>
              <a:r>
                <a:rPr lang="fi-FI" sz="2000" spc="-20" dirty="0">
                  <a:solidFill>
                    <a:srgbClr val="EB6C5D"/>
                  </a:solidFill>
                </a:rPr>
                <a:t> </a:t>
              </a:r>
              <a:r>
                <a:rPr lang="fi-FI" sz="1400" spc="-20" dirty="0">
                  <a:solidFill>
                    <a:srgbClr val="05628D"/>
                  </a:solidFill>
                </a:rPr>
                <a:t>perusterveydenhuollossa ennen kuin saavat lähetteen</a:t>
              </a:r>
              <a:endParaRPr lang="en-GB" sz="1400" spc="-20" dirty="0">
                <a:solidFill>
                  <a:srgbClr val="05628D"/>
                </a:solidFill>
              </a:endParaRPr>
            </a:p>
          </p:txBody>
        </p:sp>
      </p:grpSp>
      <p:sp>
        <p:nvSpPr>
          <p:cNvPr id="88" name="TextBox 87">
            <a:extLst>
              <a:ext uri="{FF2B5EF4-FFF2-40B4-BE49-F238E27FC236}">
                <a16:creationId xmlns:a16="http://schemas.microsoft.com/office/drawing/2014/main" id="{E1A43876-5D55-498C-A7B6-3BB6BFD117C5}"/>
              </a:ext>
            </a:extLst>
          </p:cNvPr>
          <p:cNvSpPr txBox="1"/>
          <p:nvPr/>
        </p:nvSpPr>
        <p:spPr>
          <a:xfrm>
            <a:off x="657225" y="4847770"/>
            <a:ext cx="1758911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800"/>
              </a:lnSpc>
            </a:pPr>
            <a:r>
              <a:rPr lang="fi-FI" sz="1500" spc="-40" dirty="0">
                <a:solidFill>
                  <a:srgbClr val="05628D"/>
                </a:solidFill>
              </a:rPr>
              <a:t>Diagnoosiin kuluu keskimäärin</a:t>
            </a:r>
            <a:r>
              <a:rPr lang="fi-FI" b="1" spc="-40" dirty="0">
                <a:solidFill>
                  <a:srgbClr val="05628D"/>
                </a:solidFill>
              </a:rPr>
              <a:t> </a:t>
            </a:r>
            <a:r>
              <a:rPr lang="fi-FI" b="1" spc="-40" dirty="0">
                <a:solidFill>
                  <a:schemeClr val="accent2"/>
                </a:solidFill>
              </a:rPr>
              <a:t>108,6 päivää,</a:t>
            </a:r>
            <a:r>
              <a:rPr lang="fi-FI" b="1" spc="-40" dirty="0">
                <a:solidFill>
                  <a:srgbClr val="05628D"/>
                </a:solidFill>
              </a:rPr>
              <a:t> </a:t>
            </a:r>
            <a:r>
              <a:rPr lang="fi-FI" sz="1500" spc="-40" dirty="0">
                <a:solidFill>
                  <a:srgbClr val="05628D"/>
                </a:solidFill>
              </a:rPr>
              <a:t>ja 25% potilaista odottaa yli </a:t>
            </a:r>
            <a:r>
              <a:rPr lang="fi-FI" b="1" spc="-40" dirty="0">
                <a:solidFill>
                  <a:schemeClr val="accent2"/>
                </a:solidFill>
              </a:rPr>
              <a:t>8 kuukautta</a:t>
            </a:r>
            <a:endParaRPr lang="en-GB" sz="2300" b="1" spc="-40" dirty="0">
              <a:solidFill>
                <a:schemeClr val="accent2"/>
              </a:solidFill>
              <a:latin typeface="IBM Plex Sans" panose="020B0503050203000203" pitchFamily="34" charset="0"/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044887A3-104C-4097-9830-C914FE7B09DF}"/>
              </a:ext>
            </a:extLst>
          </p:cNvPr>
          <p:cNvSpPr txBox="1"/>
          <p:nvPr/>
        </p:nvSpPr>
        <p:spPr>
          <a:xfrm>
            <a:off x="3744661" y="4924881"/>
            <a:ext cx="2105349" cy="12634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320"/>
              </a:lnSpc>
              <a:spcAft>
                <a:spcPts val="300"/>
              </a:spcAft>
            </a:pPr>
            <a:r>
              <a:rPr lang="fi-FI" sz="1100" spc="-40" dirty="0">
                <a:solidFill>
                  <a:srgbClr val="05628D"/>
                </a:solidFill>
              </a:rPr>
              <a:t>Keskimäärin potilaat kokevat oireita noin</a:t>
            </a:r>
          </a:p>
          <a:p>
            <a:pPr>
              <a:lnSpc>
                <a:spcPts val="1320"/>
              </a:lnSpc>
              <a:spcAft>
                <a:spcPts val="300"/>
              </a:spcAft>
            </a:pPr>
            <a:r>
              <a:rPr lang="fi-FI" b="1" spc="-40" dirty="0">
                <a:solidFill>
                  <a:srgbClr val="186F6D"/>
                </a:solidFill>
              </a:rPr>
              <a:t>1 kuukauden ajan</a:t>
            </a:r>
          </a:p>
          <a:p>
            <a:pPr>
              <a:lnSpc>
                <a:spcPts val="1320"/>
              </a:lnSpc>
              <a:spcAft>
                <a:spcPts val="300"/>
              </a:spcAft>
            </a:pPr>
            <a:r>
              <a:rPr lang="fi-FI" sz="1100" spc="-40" dirty="0">
                <a:solidFill>
                  <a:srgbClr val="05628D"/>
                </a:solidFill>
              </a:rPr>
              <a:t>ennen kuin hakevat apua ja 25%</a:t>
            </a:r>
          </a:p>
          <a:p>
            <a:pPr>
              <a:lnSpc>
                <a:spcPts val="1320"/>
              </a:lnSpc>
              <a:spcAft>
                <a:spcPts val="300"/>
              </a:spcAft>
            </a:pPr>
            <a:r>
              <a:rPr lang="fi-FI" sz="1100" spc="-40" dirty="0">
                <a:solidFill>
                  <a:srgbClr val="05628D"/>
                </a:solidFill>
              </a:rPr>
              <a:t>potilaista odottaa yli </a:t>
            </a:r>
          </a:p>
          <a:p>
            <a:pPr>
              <a:lnSpc>
                <a:spcPts val="1320"/>
              </a:lnSpc>
              <a:spcAft>
                <a:spcPts val="300"/>
              </a:spcAft>
            </a:pPr>
            <a:r>
              <a:rPr lang="fi-FI" b="1" spc="-40" dirty="0">
                <a:solidFill>
                  <a:srgbClr val="186F6D"/>
                </a:solidFill>
              </a:rPr>
              <a:t>3 kuukautta</a:t>
            </a:r>
            <a:endParaRPr lang="en-GB" sz="3600" b="1" spc="-40" dirty="0">
              <a:solidFill>
                <a:srgbClr val="186F6D"/>
              </a:solidFill>
              <a:latin typeface="IBM Plex Sans" panose="020B0503050203000203" pitchFamily="34" charset="0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8371D02D-3398-4D21-929B-D0BD862B9E0F}"/>
              </a:ext>
            </a:extLst>
          </p:cNvPr>
          <p:cNvSpPr txBox="1"/>
          <p:nvPr/>
        </p:nvSpPr>
        <p:spPr>
          <a:xfrm>
            <a:off x="2281734" y="6799936"/>
            <a:ext cx="1923678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100"/>
              </a:lnSpc>
            </a:pPr>
            <a:r>
              <a:rPr lang="fi-FI" spc="-40" dirty="0">
                <a:solidFill>
                  <a:srgbClr val="05628D"/>
                </a:solidFill>
              </a:rPr>
              <a:t>Potilaat kokevat </a:t>
            </a:r>
            <a:r>
              <a:rPr lang="fi-FI" b="1" spc="-40" dirty="0">
                <a:solidFill>
                  <a:srgbClr val="05628D"/>
                </a:solidFill>
              </a:rPr>
              <a:t>pitkiä</a:t>
            </a:r>
            <a:r>
              <a:rPr lang="fi-FI" spc="-40" dirty="0">
                <a:solidFill>
                  <a:srgbClr val="05628D"/>
                </a:solidFill>
              </a:rPr>
              <a:t> ja </a:t>
            </a:r>
            <a:r>
              <a:rPr lang="fi-FI" b="1" spc="-40" dirty="0">
                <a:solidFill>
                  <a:srgbClr val="05628D"/>
                </a:solidFill>
              </a:rPr>
              <a:t>sekavia</a:t>
            </a:r>
            <a:r>
              <a:rPr lang="fi-FI" spc="-40" dirty="0">
                <a:solidFill>
                  <a:srgbClr val="05628D"/>
                </a:solidFill>
              </a:rPr>
              <a:t> polkuja</a:t>
            </a:r>
          </a:p>
          <a:p>
            <a:pPr>
              <a:lnSpc>
                <a:spcPts val="2100"/>
              </a:lnSpc>
            </a:pPr>
            <a:r>
              <a:rPr lang="fi-FI" spc="-40" dirty="0">
                <a:solidFill>
                  <a:srgbClr val="05628D"/>
                </a:solidFill>
              </a:rPr>
              <a:t>diagnoosiin</a:t>
            </a:r>
            <a:endParaRPr lang="en-GB" b="1" spc="-40" dirty="0">
              <a:solidFill>
                <a:srgbClr val="DB8032"/>
              </a:solidFill>
              <a:latin typeface="IBM Plex Sans" panose="020B0503050203000203" pitchFamily="34" charset="0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BDC03A7F-D099-4244-8B9B-6CB686F83EA7}"/>
              </a:ext>
            </a:extLst>
          </p:cNvPr>
          <p:cNvSpPr txBox="1"/>
          <p:nvPr/>
        </p:nvSpPr>
        <p:spPr>
          <a:xfrm>
            <a:off x="5384941" y="6600844"/>
            <a:ext cx="1736049" cy="15195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  <a:spcAft>
                <a:spcPts val="2200"/>
              </a:spcAft>
            </a:pPr>
            <a:r>
              <a:rPr lang="fi-FI" sz="1200" spc="-40" dirty="0">
                <a:solidFill>
                  <a:srgbClr val="05628D"/>
                </a:solidFill>
              </a:rPr>
              <a:t>Isossa-Britanniassa tehdyssä tutkimuksessa todettiin, että </a:t>
            </a:r>
          </a:p>
          <a:p>
            <a:pPr>
              <a:lnSpc>
                <a:spcPts val="1500"/>
              </a:lnSpc>
              <a:spcAft>
                <a:spcPts val="2200"/>
              </a:spcAft>
            </a:pPr>
            <a:r>
              <a:rPr lang="fi-FI" sz="2800" b="1" spc="-40" dirty="0">
                <a:solidFill>
                  <a:srgbClr val="C2453D"/>
                </a:solidFill>
              </a:rPr>
              <a:t>34%</a:t>
            </a:r>
            <a:r>
              <a:rPr lang="fi-FI" sz="1600" b="1" spc="-40" dirty="0">
                <a:solidFill>
                  <a:srgbClr val="05628D"/>
                </a:solidFill>
              </a:rPr>
              <a:t> </a:t>
            </a:r>
            <a:r>
              <a:rPr lang="fi-FI" sz="1200" spc="-40" dirty="0">
                <a:solidFill>
                  <a:srgbClr val="05628D"/>
                </a:solidFill>
              </a:rPr>
              <a:t>potilaista diagnosoitiin hätäkäytäntöjen kautta</a:t>
            </a:r>
            <a:endParaRPr lang="en-GB" sz="1600" b="1" spc="-40" dirty="0">
              <a:solidFill>
                <a:srgbClr val="DB8032"/>
              </a:solidFill>
              <a:latin typeface="IBM Plex Sans" panose="020B0503050203000203" pitchFamily="34" charset="0"/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21102FB4-15AC-475B-A572-BC7B945B2DB0}"/>
              </a:ext>
            </a:extLst>
          </p:cNvPr>
          <p:cNvSpPr txBox="1"/>
          <p:nvPr/>
        </p:nvSpPr>
        <p:spPr>
          <a:xfrm>
            <a:off x="595287" y="8416332"/>
            <a:ext cx="1923678" cy="19748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500"/>
              </a:lnSpc>
            </a:pPr>
            <a:r>
              <a:rPr lang="fi-FI" sz="1200" spc="-40" dirty="0">
                <a:solidFill>
                  <a:srgbClr val="05628D"/>
                </a:solidFill>
              </a:rPr>
              <a:t>Viivästynyt diagnoosi voi </a:t>
            </a:r>
            <a:r>
              <a:rPr lang="fi-FI" sz="1600" b="1" spc="-40" dirty="0">
                <a:solidFill>
                  <a:srgbClr val="05628D"/>
                </a:solidFill>
              </a:rPr>
              <a:t>vaikuttaa negatiivisesti</a:t>
            </a:r>
            <a:endParaRPr lang="fi-FI" sz="1200" b="1" spc="-40" dirty="0">
              <a:solidFill>
                <a:srgbClr val="05628D"/>
              </a:solidFill>
            </a:endParaRPr>
          </a:p>
          <a:p>
            <a:pPr>
              <a:lnSpc>
                <a:spcPts val="2500"/>
              </a:lnSpc>
            </a:pPr>
            <a:r>
              <a:rPr lang="fi-FI" sz="1200" spc="-40" dirty="0">
                <a:solidFill>
                  <a:srgbClr val="05628D"/>
                </a:solidFill>
              </a:rPr>
              <a:t>myeloomapotilaiden elämänlaatuun sekä taudista selviytymiseen</a:t>
            </a:r>
            <a:endParaRPr lang="en-GB" sz="1200" b="1" spc="-40" dirty="0">
              <a:solidFill>
                <a:srgbClr val="DB8032"/>
              </a:solidFill>
              <a:latin typeface="IBM Plex Sans" panose="020B050305020300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41210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Pe Fonts">
      <a:majorFont>
        <a:latin typeface="IBM Plex Sans Condensed SemiBol"/>
        <a:ea typeface=""/>
        <a:cs typeface=""/>
      </a:majorFont>
      <a:minorFont>
        <a:latin typeface="IBM Plex Sans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395</TotalTime>
  <Words>99</Words>
  <Application>Microsoft Office PowerPoint</Application>
  <PresentationFormat>Custom</PresentationFormat>
  <Paragraphs>24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IBM Plex Sans Condensed SemiBol</vt:lpstr>
      <vt:lpstr>Arial</vt:lpstr>
      <vt:lpstr>IBM Plex Sans</vt:lpstr>
      <vt:lpstr>IBM Plex Sans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DID YOU KNOW?...</dc:title>
  <dc:creator>Studio Omnia</dc:creator>
  <cp:lastModifiedBy>Linda Christopher</cp:lastModifiedBy>
  <cp:revision>33</cp:revision>
  <dcterms:created xsi:type="dcterms:W3CDTF">2021-09-23T09:01:50Z</dcterms:created>
  <dcterms:modified xsi:type="dcterms:W3CDTF">2021-10-05T12:54:08Z</dcterms:modified>
</cp:coreProperties>
</file>