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00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922930" cy="9972675"/>
            <a:chOff x="356819" y="359857"/>
            <a:chExt cx="692293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644063" y="359857"/>
              <a:ext cx="5552756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19" y="359858"/>
              <a:ext cx="82930" cy="9581948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879510"/>
              <a:ext cx="0" cy="945302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5" y="288935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en-GB" sz="1430" spc="-90" dirty="0">
                <a:solidFill>
                  <a:srgbClr val="995469"/>
                </a:solidFill>
              </a:rPr>
              <a:t>FORBEDRING AF DIAGNOSEN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31306" y="9941806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en-GB" sz="1200" spc="-40" dirty="0">
                <a:solidFill>
                  <a:srgbClr val="995469"/>
                </a:solidFill>
                <a:latin typeface="+mj-lt"/>
              </a:rPr>
              <a:t>FORBEDRING AF LIV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032" y="8947681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3278" y="879510"/>
            <a:ext cx="5007076" cy="991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MYELOMATOSE </a:t>
            </a:r>
          </a:p>
          <a:p>
            <a:pPr algn="ctr">
              <a:lnSpc>
                <a:spcPts val="3600"/>
              </a:lnSpc>
            </a:pPr>
            <a:r>
              <a:rPr lang="en-US" sz="2800" b="1" spc="-60" dirty="0">
                <a:solidFill>
                  <a:schemeClr val="bg1"/>
                </a:solidFill>
                <a:latin typeface="+mj-lt"/>
              </a:rPr>
              <a:t>EN DIAGNOSE-UDFORDRING</a:t>
            </a:r>
            <a:endParaRPr lang="en-GB" sz="2800" b="1" spc="-6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157369" y="2959222"/>
            <a:ext cx="1758911" cy="165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GB" sz="1200" spc="-20" dirty="0" err="1">
                <a:solidFill>
                  <a:srgbClr val="05628D"/>
                </a:solidFill>
              </a:rPr>
              <a:t>Symptomerne</a:t>
            </a:r>
            <a:r>
              <a:rPr lang="en-GB" sz="1200" spc="-20" dirty="0">
                <a:solidFill>
                  <a:srgbClr val="05628D"/>
                </a:solidFill>
              </a:rPr>
              <a:t> </a:t>
            </a:r>
            <a:r>
              <a:rPr lang="en-GB" sz="1200" spc="-20" dirty="0" err="1">
                <a:solidFill>
                  <a:srgbClr val="05628D"/>
                </a:solidFill>
              </a:rPr>
              <a:t>på</a:t>
            </a:r>
            <a:r>
              <a:rPr lang="en-GB" sz="1200" spc="-20" dirty="0">
                <a:solidFill>
                  <a:srgbClr val="05628D"/>
                </a:solidFill>
              </a:rPr>
              <a:t> </a:t>
            </a:r>
            <a:r>
              <a:rPr lang="en-GB" sz="1200" spc="-20" dirty="0" err="1">
                <a:solidFill>
                  <a:srgbClr val="05628D"/>
                </a:solidFill>
              </a:rPr>
              <a:t>myelomatose</a:t>
            </a:r>
            <a:r>
              <a:rPr lang="en-GB" sz="1200" spc="-20" dirty="0">
                <a:solidFill>
                  <a:srgbClr val="05628D"/>
                </a:solidFill>
              </a:rPr>
              <a:t> er </a:t>
            </a:r>
          </a:p>
          <a:p>
            <a:pPr>
              <a:lnSpc>
                <a:spcPts val="2100"/>
              </a:lnSpc>
            </a:pPr>
            <a:r>
              <a:rPr lang="en-GB" sz="2000" b="1" spc="-20" dirty="0" err="1">
                <a:solidFill>
                  <a:srgbClr val="05628D"/>
                </a:solidFill>
              </a:rPr>
              <a:t>uspecifikke</a:t>
            </a:r>
            <a:r>
              <a:rPr lang="en-GB" sz="2000" spc="-20" dirty="0">
                <a:solidFill>
                  <a:srgbClr val="05628D"/>
                </a:solidFill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GB" sz="1100" spc="-20" dirty="0">
                <a:solidFill>
                  <a:srgbClr val="05628D"/>
                </a:solidFill>
              </a:rPr>
              <a:t>(for </a:t>
            </a:r>
            <a:r>
              <a:rPr lang="en-GB" sz="1100" spc="-20" dirty="0" err="1">
                <a:solidFill>
                  <a:srgbClr val="05628D"/>
                </a:solidFill>
              </a:rPr>
              <a:t>eksempel</a:t>
            </a:r>
            <a:r>
              <a:rPr lang="en-GB" sz="1100" spc="-20" dirty="0">
                <a:solidFill>
                  <a:srgbClr val="05628D"/>
                </a:solidFill>
              </a:rPr>
              <a:t> </a:t>
            </a:r>
            <a:r>
              <a:rPr lang="en-GB" sz="1100" spc="-20" dirty="0" err="1">
                <a:solidFill>
                  <a:srgbClr val="05628D"/>
                </a:solidFill>
              </a:rPr>
              <a:t>rygsmerter</a:t>
            </a:r>
            <a:r>
              <a:rPr lang="en-GB" sz="1100" spc="-20" dirty="0">
                <a:solidFill>
                  <a:srgbClr val="05628D"/>
                </a:solidFill>
              </a:rPr>
              <a:t> </a:t>
            </a:r>
            <a:r>
              <a:rPr lang="en-GB" sz="1100" spc="-20" dirty="0" err="1">
                <a:solidFill>
                  <a:srgbClr val="05628D"/>
                </a:solidFill>
              </a:rPr>
              <a:t>og</a:t>
            </a:r>
            <a:r>
              <a:rPr lang="en-GB" sz="1100" spc="-20" dirty="0">
                <a:solidFill>
                  <a:srgbClr val="05628D"/>
                </a:solidFill>
              </a:rPr>
              <a:t> </a:t>
            </a:r>
            <a:r>
              <a:rPr lang="en-GB" sz="1100" spc="-20" dirty="0" err="1">
                <a:solidFill>
                  <a:srgbClr val="05628D"/>
                </a:solidFill>
              </a:rPr>
              <a:t>træthed</a:t>
            </a:r>
            <a:r>
              <a:rPr lang="en-GB" sz="1100" spc="-20" dirty="0">
                <a:solidFill>
                  <a:srgbClr val="05628D"/>
                </a:solidFill>
              </a:rPr>
              <a:t>), </a:t>
            </a:r>
            <a:br>
              <a:rPr lang="en-GB" sz="1100" spc="-20" dirty="0">
                <a:solidFill>
                  <a:srgbClr val="05628D"/>
                </a:solidFill>
              </a:rPr>
            </a:br>
            <a:r>
              <a:rPr lang="en-GB" sz="1100" spc="-20" dirty="0" err="1">
                <a:solidFill>
                  <a:srgbClr val="05628D"/>
                </a:solidFill>
              </a:rPr>
              <a:t>hvilket</a:t>
            </a:r>
            <a:r>
              <a:rPr lang="en-GB" sz="1100" spc="-20" dirty="0">
                <a:solidFill>
                  <a:srgbClr val="05628D"/>
                </a:solidFill>
              </a:rPr>
              <a:t> </a:t>
            </a:r>
            <a:r>
              <a:rPr lang="en-GB" sz="1100" spc="-20" dirty="0" err="1">
                <a:solidFill>
                  <a:srgbClr val="05628D"/>
                </a:solidFill>
              </a:rPr>
              <a:t>gør</a:t>
            </a:r>
            <a:r>
              <a:rPr lang="en-GB" sz="1100" spc="-20" dirty="0">
                <a:solidFill>
                  <a:srgbClr val="05628D"/>
                </a:solidFill>
              </a:rPr>
              <a:t> det </a:t>
            </a:r>
            <a:r>
              <a:rPr lang="en-GB" sz="1100" spc="-20" dirty="0" err="1">
                <a:solidFill>
                  <a:srgbClr val="05628D"/>
                </a:solidFill>
              </a:rPr>
              <a:t>vanskeligt</a:t>
            </a:r>
            <a:r>
              <a:rPr lang="en-GB" sz="1100" spc="-20" dirty="0">
                <a:solidFill>
                  <a:srgbClr val="05628D"/>
                </a:solidFill>
              </a:rPr>
              <a:t> at </a:t>
            </a:r>
            <a:r>
              <a:rPr lang="en-GB" sz="1100" spc="-20" dirty="0" err="1">
                <a:solidFill>
                  <a:srgbClr val="05628D"/>
                </a:solidFill>
              </a:rPr>
              <a:t>opdage</a:t>
            </a:r>
            <a:r>
              <a:rPr lang="en-GB" sz="1100" spc="-20" dirty="0">
                <a:solidFill>
                  <a:srgbClr val="05628D"/>
                </a:solidFill>
              </a:rPr>
              <a:t>  </a:t>
            </a:r>
            <a:r>
              <a:rPr lang="en-GB" sz="1100" spc="-20" dirty="0" err="1">
                <a:solidFill>
                  <a:srgbClr val="05628D"/>
                </a:solidFill>
              </a:rPr>
              <a:t>i</a:t>
            </a:r>
            <a:r>
              <a:rPr lang="en-GB" sz="1100" spc="-20" dirty="0">
                <a:solidFill>
                  <a:srgbClr val="05628D"/>
                </a:solidFill>
              </a:rPr>
              <a:t> den </a:t>
            </a:r>
            <a:r>
              <a:rPr lang="en-GB" sz="1100" spc="-20" dirty="0" err="1">
                <a:solidFill>
                  <a:srgbClr val="05628D"/>
                </a:solidFill>
              </a:rPr>
              <a:t>primære</a:t>
            </a:r>
            <a:r>
              <a:rPr lang="en-GB" sz="1100" spc="-20" dirty="0">
                <a:solidFill>
                  <a:srgbClr val="05628D"/>
                </a:solidFill>
              </a:rPr>
              <a:t> </a:t>
            </a:r>
            <a:r>
              <a:rPr lang="en-GB" sz="1100" spc="-20" dirty="0" err="1">
                <a:solidFill>
                  <a:srgbClr val="05628D"/>
                </a:solidFill>
              </a:rPr>
              <a:t>pleje</a:t>
            </a:r>
            <a:endParaRPr lang="en-GB" sz="1100" spc="-20" dirty="0">
              <a:solidFill>
                <a:srgbClr val="05628D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215944" y="2821820"/>
            <a:ext cx="1980875" cy="1727974"/>
            <a:chOff x="7483218" y="3084324"/>
            <a:chExt cx="1844299" cy="172797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4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  <a:endParaRPr lang="en-GB" sz="5400" spc="-2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566385" y="3084324"/>
              <a:ext cx="1761132" cy="17279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endParaRPr lang="en-US" sz="1200" spc="-20" dirty="0">
                <a:solidFill>
                  <a:srgbClr val="05628D"/>
                </a:solidFill>
              </a:endParaRPr>
            </a:p>
            <a:p>
              <a:pPr>
                <a:lnSpc>
                  <a:spcPts val="1400"/>
                </a:lnSpc>
              </a:pPr>
              <a:r>
                <a:rPr lang="en-US" sz="1200" spc="-20" dirty="0" err="1">
                  <a:solidFill>
                    <a:srgbClr val="05628D"/>
                  </a:solidFill>
                </a:rPr>
                <a:t>Myelomatosepatienter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vil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ofte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komme</a:t>
              </a:r>
              <a:endParaRPr lang="en-US" sz="1200" spc="-20" dirty="0">
                <a:solidFill>
                  <a:srgbClr val="05628D"/>
                </a:solidFill>
              </a:endParaRPr>
            </a:p>
            <a:p>
              <a:pPr marL="360000">
                <a:lnSpc>
                  <a:spcPts val="2200"/>
                </a:lnSpc>
              </a:pPr>
              <a:r>
                <a:rPr lang="en-US" sz="1400" b="1" spc="-20" dirty="0" err="1">
                  <a:solidFill>
                    <a:srgbClr val="EB6C5D"/>
                  </a:solidFill>
                </a:rPr>
                <a:t>eller</a:t>
              </a:r>
              <a:r>
                <a:rPr lang="en-US" sz="1400" b="1" spc="-20" dirty="0">
                  <a:solidFill>
                    <a:srgbClr val="EB6C5D"/>
                  </a:solidFill>
                </a:rPr>
                <a:t> </a:t>
              </a:r>
              <a:r>
                <a:rPr lang="en-US" sz="1400" b="1" spc="-20" dirty="0" err="1">
                  <a:solidFill>
                    <a:srgbClr val="EB6C5D"/>
                  </a:solidFill>
                </a:rPr>
                <a:t>flere</a:t>
              </a:r>
              <a:r>
                <a:rPr lang="en-US" sz="1400" b="1" spc="-20" dirty="0">
                  <a:solidFill>
                    <a:srgbClr val="EB6C5D"/>
                  </a:solidFill>
                </a:rPr>
                <a:t> </a:t>
              </a:r>
              <a:r>
                <a:rPr lang="en-US" sz="1400" b="1" spc="-20" dirty="0" err="1">
                  <a:solidFill>
                    <a:srgbClr val="EB6C5D"/>
                  </a:solidFill>
                </a:rPr>
                <a:t>gange</a:t>
              </a:r>
              <a:r>
                <a:rPr lang="en-US" sz="1400" b="1" spc="-20" dirty="0">
                  <a:solidFill>
                    <a:srgbClr val="EB6C5D"/>
                  </a:solidFill>
                </a:rPr>
                <a:t> </a:t>
              </a:r>
            </a:p>
            <a:p>
              <a:pPr marL="360000">
                <a:lnSpc>
                  <a:spcPts val="2200"/>
                </a:lnSpc>
              </a:pP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i</a:t>
              </a:r>
              <a:r>
                <a:rPr lang="en-US" sz="1200" spc="-20" dirty="0">
                  <a:solidFill>
                    <a:srgbClr val="05628D"/>
                  </a:solidFill>
                </a:rPr>
                <a:t> den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primære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pleje</a:t>
              </a:r>
              <a:r>
                <a:rPr lang="en-US" sz="1200" spc="-20" dirty="0">
                  <a:solidFill>
                    <a:srgbClr val="05628D"/>
                  </a:solidFill>
                </a:rPr>
                <a:t>,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før</a:t>
              </a:r>
              <a:r>
                <a:rPr lang="en-US" sz="1200" spc="-20" dirty="0">
                  <a:solidFill>
                    <a:srgbClr val="05628D"/>
                  </a:solidFill>
                </a:rPr>
                <a:t> de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bliver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henvist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videre</a:t>
              </a:r>
              <a:endParaRPr lang="en-GB" sz="1200" spc="-20" dirty="0">
                <a:solidFill>
                  <a:srgbClr val="05628D"/>
                </a:solidFill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581397" y="4834444"/>
            <a:ext cx="1758911" cy="157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spc="-40" dirty="0" err="1">
                <a:solidFill>
                  <a:srgbClr val="05628D"/>
                </a:solidFill>
              </a:rPr>
              <a:t>Gennemsnitstiden</a:t>
            </a:r>
            <a:r>
              <a:rPr lang="en-US" sz="1200" spc="-40" dirty="0">
                <a:solidFill>
                  <a:srgbClr val="05628D"/>
                </a:solidFill>
              </a:rPr>
              <a:t> for at </a:t>
            </a:r>
            <a:r>
              <a:rPr lang="en-US" sz="1200" spc="-40" dirty="0" err="1">
                <a:solidFill>
                  <a:srgbClr val="05628D"/>
                </a:solidFill>
              </a:rPr>
              <a:t>nå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frem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til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diagnosen</a:t>
            </a:r>
            <a:r>
              <a:rPr lang="en-US" sz="1200" spc="-40" dirty="0">
                <a:solidFill>
                  <a:srgbClr val="05628D"/>
                </a:solidFill>
              </a:rPr>
              <a:t> er </a:t>
            </a:r>
          </a:p>
          <a:p>
            <a:pPr>
              <a:lnSpc>
                <a:spcPts val="2600"/>
              </a:lnSpc>
            </a:pPr>
            <a:r>
              <a:rPr lang="en-US" sz="2400" b="1" spc="-40" dirty="0">
                <a:solidFill>
                  <a:srgbClr val="DB8032"/>
                </a:solidFill>
              </a:rPr>
              <a:t>108,6 </a:t>
            </a:r>
            <a:r>
              <a:rPr lang="en-US" sz="2400" b="1" spc="-40" dirty="0" err="1">
                <a:solidFill>
                  <a:srgbClr val="DB8032"/>
                </a:solidFill>
              </a:rPr>
              <a:t>dage</a:t>
            </a:r>
            <a:endParaRPr lang="en-US" sz="2400" b="1" spc="-40" dirty="0">
              <a:solidFill>
                <a:srgbClr val="DB8032"/>
              </a:solidFill>
            </a:endParaRPr>
          </a:p>
          <a:p>
            <a:pPr>
              <a:lnSpc>
                <a:spcPts val="1300"/>
              </a:lnSpc>
              <a:spcAft>
                <a:spcPts val="300"/>
              </a:spcAft>
            </a:pPr>
            <a:r>
              <a:rPr lang="en-US" sz="1200" spc="-40" dirty="0" err="1">
                <a:solidFill>
                  <a:srgbClr val="05628D"/>
                </a:solidFill>
              </a:rPr>
              <a:t>og</a:t>
            </a:r>
            <a:r>
              <a:rPr lang="en-US" sz="1200" spc="-40" dirty="0">
                <a:solidFill>
                  <a:srgbClr val="05628D"/>
                </a:solidFill>
              </a:rPr>
              <a:t> 25 % </a:t>
            </a:r>
            <a:r>
              <a:rPr lang="en-US" sz="1200" spc="-40" dirty="0" err="1">
                <a:solidFill>
                  <a:srgbClr val="05628D"/>
                </a:solidFill>
              </a:rPr>
              <a:t>af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patienterne</a:t>
            </a:r>
            <a:r>
              <a:rPr lang="en-US" sz="1200" spc="-40" dirty="0">
                <a:solidFill>
                  <a:srgbClr val="05628D"/>
                </a:solidFill>
              </a:rPr>
              <a:t> venter </a:t>
            </a:r>
            <a:r>
              <a:rPr lang="en-US" sz="1200" spc="-40" dirty="0" err="1">
                <a:solidFill>
                  <a:srgbClr val="05628D"/>
                </a:solidFill>
              </a:rPr>
              <a:t>længere</a:t>
            </a:r>
            <a:r>
              <a:rPr lang="en-US" sz="1200" spc="-40" dirty="0">
                <a:solidFill>
                  <a:srgbClr val="05628D"/>
                </a:solidFill>
              </a:rPr>
              <a:t> end</a:t>
            </a:r>
          </a:p>
          <a:p>
            <a:pPr>
              <a:lnSpc>
                <a:spcPts val="2500"/>
              </a:lnSpc>
            </a:pPr>
            <a:r>
              <a:rPr lang="en-US" sz="2400" b="1" spc="-40" dirty="0">
                <a:solidFill>
                  <a:srgbClr val="DB8032"/>
                </a:solidFill>
              </a:rPr>
              <a:t>8 </a:t>
            </a:r>
            <a:r>
              <a:rPr lang="en-US" sz="2400" b="1" spc="-40" dirty="0" err="1">
                <a:solidFill>
                  <a:srgbClr val="DB8032"/>
                </a:solidFill>
              </a:rPr>
              <a:t>måneder</a:t>
            </a:r>
            <a:endParaRPr lang="en-GB" sz="2400" b="1" spc="-40" dirty="0">
              <a:solidFill>
                <a:srgbClr val="DB8032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744661" y="4785154"/>
            <a:ext cx="2105349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en-US" sz="1200" spc="-40" dirty="0">
                <a:solidFill>
                  <a:srgbClr val="05628D"/>
                </a:solidFill>
              </a:rPr>
              <a:t>I </a:t>
            </a:r>
            <a:r>
              <a:rPr lang="en-US" sz="1200" spc="-40" dirty="0" err="1">
                <a:solidFill>
                  <a:srgbClr val="05628D"/>
                </a:solidFill>
              </a:rPr>
              <a:t>gennemsnit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oplever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patienterne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symptomer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i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cirka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</a:p>
          <a:p>
            <a:pPr>
              <a:lnSpc>
                <a:spcPts val="2600"/>
              </a:lnSpc>
            </a:pPr>
            <a:r>
              <a:rPr lang="en-US" sz="2400" b="1" spc="-40" dirty="0">
                <a:solidFill>
                  <a:srgbClr val="186F6D"/>
                </a:solidFill>
              </a:rPr>
              <a:t>1 </a:t>
            </a:r>
            <a:r>
              <a:rPr lang="en-US" sz="2400" b="1" spc="-40" dirty="0" err="1">
                <a:solidFill>
                  <a:srgbClr val="186F6D"/>
                </a:solidFill>
              </a:rPr>
              <a:t>måned</a:t>
            </a:r>
            <a:r>
              <a:rPr lang="en-US" sz="2400" b="1" spc="-40" dirty="0">
                <a:solidFill>
                  <a:srgbClr val="186F6D"/>
                </a:solidFill>
              </a:rPr>
              <a:t> </a:t>
            </a:r>
          </a:p>
          <a:p>
            <a:pPr>
              <a:lnSpc>
                <a:spcPts val="1320"/>
              </a:lnSpc>
            </a:pPr>
            <a:r>
              <a:rPr lang="en-US" sz="1200" spc="-40" dirty="0" err="1">
                <a:solidFill>
                  <a:srgbClr val="05628D"/>
                </a:solidFill>
              </a:rPr>
              <a:t>før</a:t>
            </a:r>
            <a:r>
              <a:rPr lang="en-US" sz="1200" spc="-40" dirty="0">
                <a:solidFill>
                  <a:srgbClr val="05628D"/>
                </a:solidFill>
              </a:rPr>
              <a:t> de </a:t>
            </a:r>
            <a:r>
              <a:rPr lang="en-US" sz="1200" spc="-40" dirty="0" err="1">
                <a:solidFill>
                  <a:srgbClr val="05628D"/>
                </a:solidFill>
              </a:rPr>
              <a:t>søger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hjælp</a:t>
            </a:r>
            <a:r>
              <a:rPr lang="en-US" sz="1200" spc="-40" dirty="0">
                <a:solidFill>
                  <a:srgbClr val="05628D"/>
                </a:solidFill>
              </a:rPr>
              <a:t>, </a:t>
            </a:r>
            <a:r>
              <a:rPr lang="en-US" sz="1200" spc="-40" dirty="0" err="1">
                <a:solidFill>
                  <a:srgbClr val="05628D"/>
                </a:solidFill>
              </a:rPr>
              <a:t>og</a:t>
            </a:r>
            <a:r>
              <a:rPr lang="en-US" sz="1200" spc="-40" dirty="0">
                <a:solidFill>
                  <a:srgbClr val="05628D"/>
                </a:solidFill>
              </a:rPr>
              <a:t> 25 % 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en-US" sz="1200" spc="-40" dirty="0" err="1">
                <a:solidFill>
                  <a:srgbClr val="05628D"/>
                </a:solidFill>
              </a:rPr>
              <a:t>af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patienterne</a:t>
            </a:r>
            <a:r>
              <a:rPr lang="en-US" sz="1200" spc="-40" dirty="0">
                <a:solidFill>
                  <a:srgbClr val="05628D"/>
                </a:solidFill>
              </a:rPr>
              <a:t> venter </a:t>
            </a:r>
            <a:r>
              <a:rPr lang="en-US" sz="1200" spc="-40" dirty="0" err="1">
                <a:solidFill>
                  <a:srgbClr val="05628D"/>
                </a:solidFill>
              </a:rPr>
              <a:t>længere</a:t>
            </a:r>
            <a:r>
              <a:rPr lang="en-US" sz="1200" spc="-40" dirty="0">
                <a:solidFill>
                  <a:srgbClr val="05628D"/>
                </a:solidFill>
              </a:rPr>
              <a:t> end</a:t>
            </a:r>
          </a:p>
          <a:p>
            <a:pPr>
              <a:lnSpc>
                <a:spcPts val="2600"/>
              </a:lnSpc>
            </a:pPr>
            <a:r>
              <a:rPr lang="en-US" sz="2400" b="1" spc="-40" dirty="0">
                <a:solidFill>
                  <a:srgbClr val="186F6D"/>
                </a:solidFill>
              </a:rPr>
              <a:t>3 </a:t>
            </a:r>
            <a:r>
              <a:rPr lang="en-US" sz="2400" b="1" spc="-40" dirty="0" err="1">
                <a:solidFill>
                  <a:srgbClr val="186F6D"/>
                </a:solidFill>
              </a:rPr>
              <a:t>måneder</a:t>
            </a:r>
            <a:endParaRPr lang="en-GB" sz="2400" b="1" spc="-40" dirty="0">
              <a:solidFill>
                <a:srgbClr val="186F6D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361516" y="6447312"/>
            <a:ext cx="1395599" cy="1679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en-US" sz="1200" spc="-40" dirty="0" err="1">
                <a:solidFill>
                  <a:srgbClr val="05628D"/>
                </a:solidFill>
              </a:rPr>
              <a:t>Patienterne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oplever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en</a:t>
            </a:r>
            <a:r>
              <a:rPr lang="en-US" sz="1200" spc="-40" dirty="0">
                <a:solidFill>
                  <a:srgbClr val="05628D"/>
                </a:solidFill>
              </a:rPr>
              <a:t>  </a:t>
            </a:r>
            <a:r>
              <a:rPr lang="en-US" sz="2000" b="1" spc="-40" dirty="0" err="1">
                <a:solidFill>
                  <a:srgbClr val="51AEE2"/>
                </a:solidFill>
              </a:rPr>
              <a:t>langvarig</a:t>
            </a:r>
            <a:r>
              <a:rPr lang="en-US" sz="20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og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2000" b="1" spc="-40" dirty="0" err="1">
                <a:solidFill>
                  <a:srgbClr val="51AEE2"/>
                </a:solidFill>
              </a:rPr>
              <a:t>forvirrende</a:t>
            </a:r>
            <a:r>
              <a:rPr lang="en-US" sz="14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vej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frem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til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diagnosen</a:t>
            </a:r>
            <a:endParaRPr lang="en-GB" sz="1200" b="1" spc="-40" dirty="0">
              <a:solidFill>
                <a:srgbClr val="DB8032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84942" y="6550543"/>
            <a:ext cx="1672948" cy="187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en-US" sz="1200" spc="-40" dirty="0" err="1">
                <a:solidFill>
                  <a:srgbClr val="05628D"/>
                </a:solidFill>
              </a:rPr>
              <a:t>En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undersøgelse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fra</a:t>
            </a:r>
            <a:r>
              <a:rPr lang="en-US" sz="1200" spc="-40" dirty="0">
                <a:solidFill>
                  <a:srgbClr val="05628D"/>
                </a:solidFill>
              </a:rPr>
              <a:t> UK </a:t>
            </a:r>
            <a:r>
              <a:rPr lang="en-US" sz="1200" spc="-40" dirty="0" err="1">
                <a:solidFill>
                  <a:srgbClr val="05628D"/>
                </a:solidFill>
              </a:rPr>
              <a:t>viser</a:t>
            </a:r>
            <a:r>
              <a:rPr lang="en-US" sz="1200" spc="-40" dirty="0">
                <a:solidFill>
                  <a:srgbClr val="05628D"/>
                </a:solidFill>
              </a:rPr>
              <a:t>, at</a:t>
            </a:r>
          </a:p>
          <a:p>
            <a:pPr>
              <a:lnSpc>
                <a:spcPts val="1500"/>
              </a:lnSpc>
            </a:pPr>
            <a:r>
              <a:rPr lang="en-US" sz="3200" b="1" spc="-40" dirty="0">
                <a:solidFill>
                  <a:srgbClr val="C2453D"/>
                </a:solidFill>
              </a:rPr>
              <a:t>34%</a:t>
            </a:r>
            <a:r>
              <a:rPr lang="en-US" sz="1200" spc="-40" dirty="0">
                <a:solidFill>
                  <a:srgbClr val="C2453D"/>
                </a:solidFill>
              </a:rPr>
              <a:t> </a:t>
            </a:r>
          </a:p>
          <a:p>
            <a:pPr>
              <a:lnSpc>
                <a:spcPts val="1800"/>
              </a:lnSpc>
            </a:pPr>
            <a:r>
              <a:rPr lang="en-US" sz="1200" spc="-40" dirty="0" err="1">
                <a:solidFill>
                  <a:srgbClr val="05628D"/>
                </a:solidFill>
              </a:rPr>
              <a:t>af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patienterne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blev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diagnosticeret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i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akutbehandlings-systemet</a:t>
            </a:r>
            <a:endParaRPr lang="en-GB" sz="1200" b="1" spc="-40" dirty="0">
              <a:solidFill>
                <a:srgbClr val="DB8032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410047" y="8266216"/>
            <a:ext cx="2170856" cy="1680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en-US" sz="1200" spc="-40" dirty="0" err="1">
                <a:solidFill>
                  <a:srgbClr val="05628D"/>
                </a:solidFill>
              </a:rPr>
              <a:t>En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forsinket</a:t>
            </a:r>
            <a:r>
              <a:rPr lang="en-US" sz="1200" spc="-40" dirty="0">
                <a:solidFill>
                  <a:srgbClr val="05628D"/>
                </a:solidFill>
              </a:rPr>
              <a:t> diagnose </a:t>
            </a:r>
            <a:r>
              <a:rPr lang="en-US" sz="1200" spc="-40" dirty="0" err="1">
                <a:solidFill>
                  <a:srgbClr val="05628D"/>
                </a:solidFill>
              </a:rPr>
              <a:t>kan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påvirke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livskvaliteten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og</a:t>
            </a:r>
            <a:r>
              <a:rPr lang="en-US" sz="1200" spc="-40" dirty="0">
                <a:solidFill>
                  <a:srgbClr val="05628D"/>
                </a:solidFill>
              </a:rPr>
              <a:t> den </a:t>
            </a:r>
            <a:r>
              <a:rPr lang="en-US" sz="1200" spc="-40" dirty="0" err="1">
                <a:solidFill>
                  <a:srgbClr val="05628D"/>
                </a:solidFill>
              </a:rPr>
              <a:t>sygdomsfri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overlevelse</a:t>
            </a:r>
            <a:r>
              <a:rPr lang="en-US" sz="1200" spc="-40" dirty="0">
                <a:solidFill>
                  <a:srgbClr val="05628D"/>
                </a:solidFill>
              </a:rPr>
              <a:t> hos </a:t>
            </a:r>
            <a:r>
              <a:rPr lang="en-US" sz="1200" spc="-40" dirty="0" err="1">
                <a:solidFill>
                  <a:srgbClr val="05628D"/>
                </a:solidFill>
              </a:rPr>
              <a:t>patienter</a:t>
            </a:r>
            <a:r>
              <a:rPr lang="en-US" sz="1200" spc="-40" dirty="0">
                <a:solidFill>
                  <a:srgbClr val="05628D"/>
                </a:solidFill>
              </a:rPr>
              <a:t> med </a:t>
            </a:r>
            <a:r>
              <a:rPr lang="en-US" sz="1200" spc="-40" dirty="0" err="1">
                <a:solidFill>
                  <a:srgbClr val="05628D"/>
                </a:solidFill>
              </a:rPr>
              <a:t>myelomatose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i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2000" b="1" spc="-40" dirty="0" err="1">
                <a:solidFill>
                  <a:srgbClr val="05628D"/>
                </a:solidFill>
              </a:rPr>
              <a:t>negativ</a:t>
            </a:r>
            <a:r>
              <a:rPr lang="en-US" sz="2000" b="1" spc="-40" dirty="0">
                <a:solidFill>
                  <a:srgbClr val="05628D"/>
                </a:solidFill>
              </a:rPr>
              <a:t> </a:t>
            </a:r>
            <a:r>
              <a:rPr lang="en-US" sz="2000" b="1" spc="-40" dirty="0" err="1">
                <a:solidFill>
                  <a:srgbClr val="05628D"/>
                </a:solidFill>
              </a:rPr>
              <a:t>retning</a:t>
            </a:r>
            <a:endParaRPr lang="en-GB" sz="2000" b="1" spc="-40" dirty="0">
              <a:solidFill>
                <a:srgbClr val="DB80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1218</TotalTime>
  <Words>137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IBM Plex Sans Light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27</cp:revision>
  <dcterms:created xsi:type="dcterms:W3CDTF">2021-09-23T09:01:50Z</dcterms:created>
  <dcterms:modified xsi:type="dcterms:W3CDTF">2021-10-05T12:11:03Z</dcterms:modified>
</cp:coreProperties>
</file>