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  <p:embeddedFont>
      <p:font typeface="IBM Plex Sans SemiBold" panose="020B0703050203000203" pitchFamily="34" charset="0"/>
      <p:bold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55" d="100"/>
          <a:sy n="55" d="100"/>
        </p:scale>
        <p:origin x="303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commentAuthors" Target="commentAuthor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40000" cy="9972675"/>
            <a:chOff x="356819" y="359857"/>
            <a:chExt cx="684000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5923543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8"/>
              <a:ext cx="0" cy="9421451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en-GB" sz="1430" spc="-90" dirty="0">
                <a:solidFill>
                  <a:srgbClr val="995469"/>
                </a:solidFill>
              </a:rPr>
              <a:t>BÆTUM </a:t>
            </a:r>
          </a:p>
          <a:p>
            <a:pPr>
              <a:lnSpc>
                <a:spcPts val="1520"/>
              </a:lnSpc>
            </a:pPr>
            <a:r>
              <a:rPr lang="en-GB" sz="1430" spc="-90" dirty="0">
                <a:solidFill>
                  <a:srgbClr val="995469"/>
                </a:solidFill>
              </a:rPr>
              <a:t>GREININGU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en-GB" sz="1430" spc="-40" dirty="0">
                <a:solidFill>
                  <a:srgbClr val="995469"/>
                </a:solidFill>
                <a:latin typeface="+mj-lt"/>
              </a:rPr>
              <a:t>BÆTUM </a:t>
            </a:r>
          </a:p>
          <a:p>
            <a:pPr algn="r">
              <a:lnSpc>
                <a:spcPts val="1520"/>
              </a:lnSpc>
            </a:pPr>
            <a:r>
              <a:rPr lang="en-GB" sz="1430" spc="-40" dirty="0">
                <a:solidFill>
                  <a:srgbClr val="995469"/>
                </a:solidFill>
                <a:latin typeface="+mj-lt"/>
              </a:rPr>
              <a:t>LÍFSGÆÐI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56" y="8935830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4824" y="727212"/>
            <a:ext cx="5007076" cy="991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8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VANDINN </a:t>
            </a:r>
          </a:p>
          <a:p>
            <a:pPr algn="ctr">
              <a:lnSpc>
                <a:spcPts val="3600"/>
              </a:lnSpc>
            </a:pPr>
            <a:r>
              <a:rPr lang="en-US" sz="2800" b="1" spc="-60" dirty="0">
                <a:solidFill>
                  <a:schemeClr val="bg1"/>
                </a:solidFill>
                <a:latin typeface="+mj-lt"/>
              </a:rPr>
              <a:t>VIÐ GREININGU MERGÆZLIS</a:t>
            </a:r>
            <a:endParaRPr lang="en-GB" sz="2800" b="1" spc="-6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089189" y="3207566"/>
            <a:ext cx="17589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GB" sz="1500" spc="-20" dirty="0" err="1">
                <a:solidFill>
                  <a:srgbClr val="05628D"/>
                </a:solidFill>
              </a:rPr>
              <a:t>Einkenni</a:t>
            </a:r>
            <a:r>
              <a:rPr lang="en-GB" sz="1500" spc="-20" dirty="0">
                <a:solidFill>
                  <a:srgbClr val="05628D"/>
                </a:solidFill>
              </a:rPr>
              <a:t> </a:t>
            </a:r>
            <a:r>
              <a:rPr lang="en-GB" sz="1500" spc="-20" dirty="0" err="1">
                <a:solidFill>
                  <a:srgbClr val="05628D"/>
                </a:solidFill>
              </a:rPr>
              <a:t>mergæxlis</a:t>
            </a:r>
            <a:r>
              <a:rPr lang="en-GB" sz="1500" spc="-20" dirty="0">
                <a:solidFill>
                  <a:srgbClr val="05628D"/>
                </a:solidFill>
              </a:rPr>
              <a:t> </a:t>
            </a:r>
            <a:r>
              <a:rPr lang="en-GB" sz="1500" spc="-20" dirty="0" err="1">
                <a:solidFill>
                  <a:srgbClr val="05628D"/>
                </a:solidFill>
              </a:rPr>
              <a:t>eru</a:t>
            </a:r>
            <a:endParaRPr lang="en-GB" sz="1500" spc="-20" dirty="0">
              <a:solidFill>
                <a:srgbClr val="05628D"/>
              </a:solidFill>
            </a:endParaRPr>
          </a:p>
          <a:p>
            <a:pPr>
              <a:lnSpc>
                <a:spcPts val="2100"/>
              </a:lnSpc>
            </a:pPr>
            <a:r>
              <a:rPr lang="en-GB" sz="2200" spc="-20" dirty="0" err="1">
                <a:solidFill>
                  <a:srgbClr val="05628D"/>
                </a:solidFill>
                <a:latin typeface="IBM Plex Sans Condensed SemiBol" panose="020B0706050203000203" pitchFamily="34" charset="0"/>
              </a:rPr>
              <a:t>ósértæk</a:t>
            </a:r>
            <a:r>
              <a:rPr lang="en-GB" sz="2200" spc="-20" dirty="0">
                <a:solidFill>
                  <a:srgbClr val="05628D"/>
                </a:solidFill>
                <a:latin typeface="IBM Plex Sans Condensed SemiBol" panose="020B0706050203000203" pitchFamily="34" charset="0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GB" sz="1000" spc="-20" dirty="0">
                <a:solidFill>
                  <a:srgbClr val="05628D"/>
                </a:solidFill>
              </a:rPr>
              <a:t>(</a:t>
            </a:r>
            <a:r>
              <a:rPr lang="en-GB" sz="1000" spc="-20" dirty="0" err="1">
                <a:solidFill>
                  <a:srgbClr val="05628D"/>
                </a:solidFill>
              </a:rPr>
              <a:t>t.d</a:t>
            </a:r>
            <a:r>
              <a:rPr lang="en-GB" sz="1000" spc="-20" dirty="0">
                <a:solidFill>
                  <a:srgbClr val="05628D"/>
                </a:solidFill>
              </a:rPr>
              <a:t>. </a:t>
            </a:r>
            <a:r>
              <a:rPr lang="en-GB" sz="1000" spc="-20" dirty="0" err="1">
                <a:solidFill>
                  <a:srgbClr val="05628D"/>
                </a:solidFill>
              </a:rPr>
              <a:t>bakverkur</a:t>
            </a:r>
            <a:r>
              <a:rPr lang="en-GB" sz="1000" spc="-20" dirty="0">
                <a:solidFill>
                  <a:srgbClr val="05628D"/>
                </a:solidFill>
              </a:rPr>
              <a:t> </a:t>
            </a:r>
            <a:r>
              <a:rPr lang="en-GB" sz="1000" spc="-20" dirty="0" err="1">
                <a:solidFill>
                  <a:srgbClr val="05628D"/>
                </a:solidFill>
              </a:rPr>
              <a:t>og</a:t>
            </a:r>
            <a:r>
              <a:rPr lang="en-GB" sz="1000" spc="-20" dirty="0">
                <a:solidFill>
                  <a:srgbClr val="05628D"/>
                </a:solidFill>
              </a:rPr>
              <a:t> </a:t>
            </a:r>
            <a:r>
              <a:rPr lang="en-GB" sz="1000" spc="-20" dirty="0" err="1">
                <a:solidFill>
                  <a:srgbClr val="05628D"/>
                </a:solidFill>
              </a:rPr>
              <a:t>þreyta</a:t>
            </a:r>
            <a:r>
              <a:rPr lang="en-GB" sz="1000" spc="-20" dirty="0">
                <a:solidFill>
                  <a:srgbClr val="05628D"/>
                </a:solidFill>
              </a:rPr>
              <a:t>), </a:t>
            </a:r>
            <a:br>
              <a:rPr lang="en-GB" sz="1000" spc="-20" dirty="0">
                <a:solidFill>
                  <a:srgbClr val="05628D"/>
                </a:solidFill>
              </a:rPr>
            </a:br>
            <a:r>
              <a:rPr lang="en-GB" sz="1000" spc="-20" dirty="0" err="1">
                <a:solidFill>
                  <a:srgbClr val="05628D"/>
                </a:solidFill>
              </a:rPr>
              <a:t>og</a:t>
            </a:r>
            <a:r>
              <a:rPr lang="en-GB" sz="1000" spc="-20" dirty="0">
                <a:solidFill>
                  <a:srgbClr val="05628D"/>
                </a:solidFill>
              </a:rPr>
              <a:t> </a:t>
            </a:r>
            <a:r>
              <a:rPr lang="en-GB" sz="1000" spc="-20" dirty="0" err="1">
                <a:solidFill>
                  <a:srgbClr val="05628D"/>
                </a:solidFill>
              </a:rPr>
              <a:t>því</a:t>
            </a:r>
            <a:r>
              <a:rPr lang="en-GB" sz="1000" spc="-20" dirty="0">
                <a:solidFill>
                  <a:srgbClr val="05628D"/>
                </a:solidFill>
              </a:rPr>
              <a:t> </a:t>
            </a:r>
            <a:r>
              <a:rPr lang="en-GB" sz="1000" spc="-20" dirty="0" err="1">
                <a:solidFill>
                  <a:srgbClr val="05628D"/>
                </a:solidFill>
              </a:rPr>
              <a:t>er</a:t>
            </a:r>
            <a:r>
              <a:rPr lang="en-GB" sz="1000" spc="-20" dirty="0">
                <a:solidFill>
                  <a:srgbClr val="05628D"/>
                </a:solidFill>
              </a:rPr>
              <a:t> </a:t>
            </a:r>
            <a:r>
              <a:rPr lang="en-GB" sz="1000" spc="-20" dirty="0" err="1">
                <a:solidFill>
                  <a:srgbClr val="05628D"/>
                </a:solidFill>
                <a:latin typeface="IBM Plex Sans SemiBold" panose="020B0703050203000203" pitchFamily="34" charset="0"/>
              </a:rPr>
              <a:t>vandasamt</a:t>
            </a:r>
            <a:r>
              <a:rPr lang="en-GB" sz="1000" spc="-2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 </a:t>
            </a:r>
            <a:r>
              <a:rPr lang="en-GB" sz="1000" spc="-20" dirty="0" err="1">
                <a:solidFill>
                  <a:srgbClr val="05628D"/>
                </a:solidFill>
                <a:latin typeface="IBM Plex Sans SemiBold" panose="020B0703050203000203" pitchFamily="34" charset="0"/>
              </a:rPr>
              <a:t>að</a:t>
            </a:r>
            <a:r>
              <a:rPr lang="en-GB" sz="1000" spc="-2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 </a:t>
            </a:r>
            <a:r>
              <a:rPr lang="en-GB" sz="1000" spc="-20" dirty="0" err="1">
                <a:solidFill>
                  <a:srgbClr val="05628D"/>
                </a:solidFill>
                <a:latin typeface="IBM Plex Sans SemiBold" panose="020B0703050203000203" pitchFamily="34" charset="0"/>
              </a:rPr>
              <a:t>greina</a:t>
            </a:r>
            <a:r>
              <a:rPr lang="en-GB" sz="1000" spc="-2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 </a:t>
            </a:r>
            <a:r>
              <a:rPr lang="en-GB" sz="1000" spc="-20" dirty="0" err="1">
                <a:solidFill>
                  <a:srgbClr val="05628D"/>
                </a:solidFill>
                <a:latin typeface="IBM Plex Sans SemiBold" panose="020B0703050203000203" pitchFamily="34" charset="0"/>
              </a:rPr>
              <a:t>það</a:t>
            </a:r>
            <a:r>
              <a:rPr lang="en-GB" sz="1000" spc="-2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 </a:t>
            </a:r>
            <a:r>
              <a:rPr lang="en-GB" sz="1000" spc="-20" dirty="0">
                <a:solidFill>
                  <a:srgbClr val="05628D"/>
                </a:solidFill>
              </a:rPr>
              <a:t>í </a:t>
            </a:r>
            <a:r>
              <a:rPr lang="en-GB" sz="1000" spc="-20" dirty="0" err="1">
                <a:solidFill>
                  <a:srgbClr val="05628D"/>
                </a:solidFill>
              </a:rPr>
              <a:t>heilsugæslu</a:t>
            </a:r>
            <a:endParaRPr lang="en-GB" sz="1000" spc="-20" dirty="0">
              <a:solidFill>
                <a:srgbClr val="05628D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352520" y="2967920"/>
            <a:ext cx="1713289" cy="1374735"/>
            <a:chOff x="7483218" y="3230424"/>
            <a:chExt cx="1713289" cy="13747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4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  <a:endParaRPr lang="en-GB" sz="54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523560" y="3230424"/>
              <a:ext cx="1672947" cy="13747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sz="1200" spc="-20" dirty="0" err="1">
                  <a:solidFill>
                    <a:srgbClr val="05628D"/>
                  </a:solidFill>
                </a:rPr>
                <a:t>Líklegt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er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að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sjúklingar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með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mergæxli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leiti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til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heilsugæslu</a:t>
              </a:r>
              <a:endParaRPr lang="en-US" sz="1200" spc="-20" dirty="0">
                <a:solidFill>
                  <a:srgbClr val="05628D"/>
                </a:solidFill>
              </a:endParaRPr>
            </a:p>
            <a:p>
              <a:pPr marL="360000">
                <a:lnSpc>
                  <a:spcPts val="2200"/>
                </a:lnSpc>
              </a:pPr>
              <a:r>
                <a:rPr lang="en-US" sz="2200" spc="-20" dirty="0" err="1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svar</a:t>
              </a:r>
              <a:r>
                <a:rPr lang="en-US" sz="22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 </a:t>
              </a:r>
              <a:r>
                <a:rPr lang="en-US" sz="2200" spc="-20" dirty="0" err="1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eða</a:t>
              </a:r>
              <a:r>
                <a:rPr lang="en-US" sz="22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 </a:t>
              </a:r>
              <a:r>
                <a:rPr lang="en-US" sz="2200" spc="-20" dirty="0" err="1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oftar</a:t>
              </a:r>
              <a:endParaRPr lang="en-US" sz="22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  <a:p>
              <a:pPr>
                <a:lnSpc>
                  <a:spcPts val="1400"/>
                </a:lnSpc>
              </a:pP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áður</a:t>
              </a:r>
              <a:r>
                <a:rPr lang="en-US" sz="1200" spc="-20" dirty="0">
                  <a:solidFill>
                    <a:srgbClr val="05628D"/>
                  </a:solidFill>
                </a:rPr>
                <a:t> en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þeir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fá</a:t>
              </a:r>
              <a:r>
                <a:rPr lang="en-US" sz="1200" spc="-20" dirty="0">
                  <a:solidFill>
                    <a:srgbClr val="05628D"/>
                  </a:solidFill>
                </a:rPr>
                <a:t> </a:t>
              </a:r>
              <a:r>
                <a:rPr lang="en-US" sz="1200" spc="-20" dirty="0" err="1">
                  <a:solidFill>
                    <a:srgbClr val="05628D"/>
                  </a:solidFill>
                </a:rPr>
                <a:t>tilvísun</a:t>
              </a:r>
              <a:endParaRPr lang="en-GB" sz="1200" spc="-20" dirty="0">
                <a:solidFill>
                  <a:srgbClr val="05628D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81397" y="4670813"/>
            <a:ext cx="1758911" cy="181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spc="-40" dirty="0" err="1">
                <a:solidFill>
                  <a:srgbClr val="05628D"/>
                </a:solidFill>
              </a:rPr>
              <a:t>Meðaltími</a:t>
            </a:r>
            <a:r>
              <a:rPr lang="en-US" sz="1400" spc="-40" dirty="0">
                <a:solidFill>
                  <a:srgbClr val="05628D"/>
                </a:solidFill>
              </a:rPr>
              <a:t> </a:t>
            </a:r>
            <a:r>
              <a:rPr lang="en-US" sz="1400" spc="-40" dirty="0" err="1">
                <a:solidFill>
                  <a:srgbClr val="05628D"/>
                </a:solidFill>
              </a:rPr>
              <a:t>sem</a:t>
            </a:r>
            <a:r>
              <a:rPr lang="en-US" sz="1400" spc="-40" dirty="0">
                <a:solidFill>
                  <a:srgbClr val="05628D"/>
                </a:solidFill>
              </a:rPr>
              <a:t> </a:t>
            </a:r>
            <a:r>
              <a:rPr lang="en-US" sz="1400" spc="-40" dirty="0" err="1">
                <a:solidFill>
                  <a:srgbClr val="05628D"/>
                </a:solidFill>
              </a:rPr>
              <a:t>líður</a:t>
            </a:r>
            <a:r>
              <a:rPr lang="en-US" sz="1400" spc="-40" dirty="0">
                <a:solidFill>
                  <a:srgbClr val="05628D"/>
                </a:solidFill>
              </a:rPr>
              <a:t> </a:t>
            </a:r>
            <a:r>
              <a:rPr lang="en-US" sz="1400" spc="-40" dirty="0" err="1">
                <a:solidFill>
                  <a:srgbClr val="05628D"/>
                </a:solidFill>
              </a:rPr>
              <a:t>þar</a:t>
            </a:r>
            <a:r>
              <a:rPr lang="en-US" sz="1400" spc="-40" dirty="0">
                <a:solidFill>
                  <a:srgbClr val="05628D"/>
                </a:solidFill>
              </a:rPr>
              <a:t> </a:t>
            </a:r>
            <a:r>
              <a:rPr lang="en-US" sz="1400" spc="-40" dirty="0" err="1">
                <a:solidFill>
                  <a:srgbClr val="05628D"/>
                </a:solidFill>
              </a:rPr>
              <a:t>til</a:t>
            </a:r>
            <a:r>
              <a:rPr lang="en-US" sz="1400" spc="-40" dirty="0">
                <a:solidFill>
                  <a:srgbClr val="05628D"/>
                </a:solidFill>
              </a:rPr>
              <a:t> </a:t>
            </a:r>
            <a:r>
              <a:rPr lang="en-US" sz="1400" spc="-40" dirty="0" err="1">
                <a:solidFill>
                  <a:srgbClr val="05628D"/>
                </a:solidFill>
              </a:rPr>
              <a:t>greining</a:t>
            </a:r>
            <a:r>
              <a:rPr lang="en-US" sz="1400" spc="-40" dirty="0">
                <a:solidFill>
                  <a:srgbClr val="05628D"/>
                </a:solidFill>
              </a:rPr>
              <a:t> </a:t>
            </a:r>
            <a:r>
              <a:rPr lang="en-US" sz="1400" spc="-40" dirty="0" err="1">
                <a:solidFill>
                  <a:srgbClr val="05628D"/>
                </a:solidFill>
              </a:rPr>
              <a:t>fæst</a:t>
            </a:r>
            <a:r>
              <a:rPr lang="en-US" sz="1400" spc="-40" dirty="0">
                <a:solidFill>
                  <a:srgbClr val="05628D"/>
                </a:solidFill>
              </a:rPr>
              <a:t> </a:t>
            </a:r>
            <a:r>
              <a:rPr lang="en-US" sz="1400" spc="-40" dirty="0" err="1">
                <a:solidFill>
                  <a:srgbClr val="05628D"/>
                </a:solidFill>
              </a:rPr>
              <a:t>er</a:t>
            </a:r>
            <a:endParaRPr lang="en-US" sz="1400" spc="-40" dirty="0">
              <a:solidFill>
                <a:srgbClr val="05628D"/>
              </a:solidFill>
            </a:endParaRPr>
          </a:p>
          <a:p>
            <a:pPr>
              <a:lnSpc>
                <a:spcPts val="2600"/>
              </a:lnSpc>
            </a:pPr>
            <a:r>
              <a:rPr lang="en-US" sz="20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108,6 </a:t>
            </a:r>
            <a:r>
              <a:rPr lang="en-US" sz="2000" b="1" spc="-40" dirty="0" err="1">
                <a:solidFill>
                  <a:srgbClr val="DB8032"/>
                </a:solidFill>
                <a:latin typeface="IBM Plex Sans" panose="020B0503050203000203" pitchFamily="34" charset="0"/>
              </a:rPr>
              <a:t>dagar</a:t>
            </a:r>
            <a:endParaRPr lang="en-US" sz="20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  <a:p>
            <a:pPr>
              <a:lnSpc>
                <a:spcPts val="1300"/>
              </a:lnSpc>
              <a:spcAft>
                <a:spcPts val="300"/>
              </a:spcAft>
            </a:pPr>
            <a:r>
              <a:rPr lang="en-US" sz="1050" spc="-40" dirty="0" err="1">
                <a:solidFill>
                  <a:srgbClr val="05628D"/>
                </a:solidFill>
              </a:rPr>
              <a:t>og</a:t>
            </a:r>
            <a:r>
              <a:rPr lang="en-US" sz="1050" spc="-40" dirty="0">
                <a:solidFill>
                  <a:srgbClr val="05628D"/>
                </a:solidFill>
              </a:rPr>
              <a:t> 25% </a:t>
            </a:r>
            <a:r>
              <a:rPr lang="en-US" sz="1050" spc="-40" dirty="0" err="1">
                <a:solidFill>
                  <a:srgbClr val="05628D"/>
                </a:solidFill>
              </a:rPr>
              <a:t>sjúklinga</a:t>
            </a:r>
            <a:r>
              <a:rPr lang="en-US" sz="1050" spc="-40" dirty="0">
                <a:solidFill>
                  <a:srgbClr val="05628D"/>
                </a:solidFill>
              </a:rPr>
              <a:t> </a:t>
            </a:r>
            <a:r>
              <a:rPr lang="en-US" sz="1050" spc="-40" dirty="0" err="1">
                <a:solidFill>
                  <a:srgbClr val="05628D"/>
                </a:solidFill>
              </a:rPr>
              <a:t>þurfa</a:t>
            </a:r>
            <a:r>
              <a:rPr lang="en-US" sz="1050" spc="-40" dirty="0">
                <a:solidFill>
                  <a:srgbClr val="05628D"/>
                </a:solidFill>
              </a:rPr>
              <a:t> </a:t>
            </a:r>
            <a:r>
              <a:rPr lang="en-US" sz="1050" spc="-40" dirty="0" err="1">
                <a:solidFill>
                  <a:srgbClr val="05628D"/>
                </a:solidFill>
              </a:rPr>
              <a:t>að</a:t>
            </a:r>
            <a:r>
              <a:rPr lang="en-US" sz="1050" spc="-40" dirty="0">
                <a:solidFill>
                  <a:srgbClr val="05628D"/>
                </a:solidFill>
              </a:rPr>
              <a:t> </a:t>
            </a:r>
            <a:r>
              <a:rPr lang="en-US" sz="1050" spc="-40" dirty="0" err="1">
                <a:solidFill>
                  <a:srgbClr val="05628D"/>
                </a:solidFill>
              </a:rPr>
              <a:t>bíða</a:t>
            </a:r>
            <a:r>
              <a:rPr lang="en-US" sz="1050" spc="-40" dirty="0">
                <a:solidFill>
                  <a:srgbClr val="05628D"/>
                </a:solidFill>
              </a:rPr>
              <a:t> </a:t>
            </a:r>
            <a:r>
              <a:rPr lang="en-US" sz="1050" spc="-40" dirty="0" err="1">
                <a:solidFill>
                  <a:srgbClr val="05628D"/>
                </a:solidFill>
              </a:rPr>
              <a:t>lengur</a:t>
            </a:r>
            <a:r>
              <a:rPr lang="en-US" sz="1050" spc="-40" dirty="0">
                <a:solidFill>
                  <a:srgbClr val="05628D"/>
                </a:solidFill>
              </a:rPr>
              <a:t> en</a:t>
            </a:r>
          </a:p>
          <a:p>
            <a:pPr>
              <a:lnSpc>
                <a:spcPts val="2500"/>
              </a:lnSpc>
            </a:pPr>
            <a:r>
              <a:rPr lang="en-US" sz="20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8 </a:t>
            </a:r>
            <a:r>
              <a:rPr lang="en-US" sz="2000" b="1" spc="-40" dirty="0" err="1">
                <a:solidFill>
                  <a:srgbClr val="DB8032"/>
                </a:solidFill>
                <a:latin typeface="IBM Plex Sans" panose="020B0503050203000203" pitchFamily="34" charset="0"/>
              </a:rPr>
              <a:t>mánuði</a:t>
            </a:r>
            <a:endParaRPr lang="en-GB" sz="20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715889" y="4830793"/>
            <a:ext cx="2105349" cy="150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en-US" sz="1100" spc="-40" dirty="0" err="1">
                <a:solidFill>
                  <a:srgbClr val="05628D"/>
                </a:solidFill>
              </a:rPr>
              <a:t>Að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meðaltali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upplifa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sjúklingar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einkenni</a:t>
            </a:r>
            <a:r>
              <a:rPr lang="en-US" sz="1100" spc="-40" dirty="0">
                <a:solidFill>
                  <a:srgbClr val="05628D"/>
                </a:solidFill>
              </a:rPr>
              <a:t> í um </a:t>
            </a:r>
          </a:p>
          <a:p>
            <a:pPr>
              <a:lnSpc>
                <a:spcPts val="2600"/>
              </a:lnSpc>
            </a:pPr>
            <a:r>
              <a:rPr lang="en-US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1 </a:t>
            </a:r>
            <a:r>
              <a:rPr lang="en-US" sz="2300" b="1" spc="-40" dirty="0" err="1">
                <a:solidFill>
                  <a:srgbClr val="186F6D"/>
                </a:solidFill>
                <a:latin typeface="IBM Plex Sans" panose="020B0503050203000203" pitchFamily="34" charset="0"/>
              </a:rPr>
              <a:t>mánuð</a:t>
            </a:r>
            <a:r>
              <a:rPr lang="en-US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 </a:t>
            </a:r>
          </a:p>
          <a:p>
            <a:pPr>
              <a:lnSpc>
                <a:spcPts val="1320"/>
              </a:lnSpc>
            </a:pPr>
            <a:r>
              <a:rPr lang="en-US" sz="1100" spc="-40" dirty="0" err="1">
                <a:solidFill>
                  <a:srgbClr val="05628D"/>
                </a:solidFill>
              </a:rPr>
              <a:t>áður</a:t>
            </a:r>
            <a:r>
              <a:rPr lang="en-US" sz="1100" spc="-40" dirty="0">
                <a:solidFill>
                  <a:srgbClr val="05628D"/>
                </a:solidFill>
              </a:rPr>
              <a:t> en </a:t>
            </a:r>
            <a:r>
              <a:rPr lang="en-US" sz="1100" spc="-40" dirty="0" err="1">
                <a:solidFill>
                  <a:srgbClr val="05628D"/>
                </a:solidFill>
              </a:rPr>
              <a:t>þeir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leita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hjálpar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og</a:t>
            </a:r>
            <a:r>
              <a:rPr lang="en-US" sz="1100" spc="-40" dirty="0">
                <a:solidFill>
                  <a:srgbClr val="05628D"/>
                </a:solidFill>
              </a:rPr>
              <a:t> 25% 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en-US" sz="1100" spc="-40" dirty="0" err="1">
                <a:solidFill>
                  <a:srgbClr val="05628D"/>
                </a:solidFill>
              </a:rPr>
              <a:t>sjúklinga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bíða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lengur</a:t>
            </a:r>
            <a:r>
              <a:rPr lang="en-US" sz="1100" spc="-40" dirty="0">
                <a:solidFill>
                  <a:srgbClr val="05628D"/>
                </a:solidFill>
              </a:rPr>
              <a:t> en</a:t>
            </a:r>
          </a:p>
          <a:p>
            <a:pPr>
              <a:lnSpc>
                <a:spcPts val="2600"/>
              </a:lnSpc>
            </a:pPr>
            <a:r>
              <a:rPr lang="en-US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3 </a:t>
            </a:r>
            <a:r>
              <a:rPr lang="en-US" sz="2300" b="1" spc="-40" dirty="0" err="1">
                <a:solidFill>
                  <a:srgbClr val="186F6D"/>
                </a:solidFill>
                <a:latin typeface="IBM Plex Sans" panose="020B0503050203000203" pitchFamily="34" charset="0"/>
              </a:rPr>
              <a:t>mánuði</a:t>
            </a:r>
            <a:endParaRPr lang="en-GB" sz="2300" b="1" spc="-40" dirty="0">
              <a:solidFill>
                <a:srgbClr val="186F6D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49060" y="6590465"/>
            <a:ext cx="136682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en-US" spc="-40" dirty="0" err="1">
                <a:solidFill>
                  <a:srgbClr val="05628D"/>
                </a:solidFill>
              </a:rPr>
              <a:t>Sjúklingar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en-US" spc="-40" dirty="0" err="1">
                <a:solidFill>
                  <a:srgbClr val="05628D"/>
                </a:solidFill>
              </a:rPr>
              <a:t>þurfa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en-US" spc="-40" dirty="0" err="1">
                <a:solidFill>
                  <a:srgbClr val="05628D"/>
                </a:solidFill>
              </a:rPr>
              <a:t>að</a:t>
            </a:r>
            <a:r>
              <a:rPr lang="en-US" spc="-40" dirty="0">
                <a:solidFill>
                  <a:srgbClr val="05628D"/>
                </a:solidFill>
              </a:rPr>
              <a:t> feta </a:t>
            </a:r>
            <a:r>
              <a:rPr lang="en-US" b="1" spc="-40" dirty="0" err="1">
                <a:solidFill>
                  <a:srgbClr val="51AEE2"/>
                </a:solidFill>
                <a:latin typeface="IBM Plex Sans" panose="020B0503050203000203" pitchFamily="34" charset="0"/>
              </a:rPr>
              <a:t>langan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en-US" spc="-40" dirty="0" err="1">
                <a:solidFill>
                  <a:srgbClr val="05628D"/>
                </a:solidFill>
              </a:rPr>
              <a:t>og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en-US" b="1" spc="-40" dirty="0" err="1">
                <a:solidFill>
                  <a:srgbClr val="51AEE2"/>
                </a:solidFill>
                <a:latin typeface="IBM Plex Sans" panose="020B0503050203000203" pitchFamily="34" charset="0"/>
              </a:rPr>
              <a:t>flókinn</a:t>
            </a:r>
            <a:r>
              <a:rPr lang="en-US" spc="-40" dirty="0">
                <a:solidFill>
                  <a:srgbClr val="05628D"/>
                </a:solidFill>
              </a:rPr>
              <a:t> veg </a:t>
            </a:r>
            <a:r>
              <a:rPr lang="en-US" spc="-40" dirty="0" err="1">
                <a:solidFill>
                  <a:srgbClr val="05628D"/>
                </a:solidFill>
              </a:rPr>
              <a:t>til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en-US" spc="-40" dirty="0" err="1">
                <a:solidFill>
                  <a:srgbClr val="05628D"/>
                </a:solidFill>
              </a:rPr>
              <a:t>að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en-US" spc="-40" dirty="0" err="1">
                <a:solidFill>
                  <a:srgbClr val="05628D"/>
                </a:solidFill>
              </a:rPr>
              <a:t>fá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en-US" spc="-40" dirty="0" err="1">
                <a:solidFill>
                  <a:srgbClr val="05628D"/>
                </a:solidFill>
              </a:rPr>
              <a:t>greiningu</a:t>
            </a:r>
            <a:endParaRPr lang="en-GB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84942" y="6489967"/>
            <a:ext cx="1672948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en-US" sz="1100" spc="-40" dirty="0" err="1">
                <a:solidFill>
                  <a:srgbClr val="05628D"/>
                </a:solidFill>
              </a:rPr>
              <a:t>Samkvæmt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rannsókn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sem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gerð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var</a:t>
            </a:r>
            <a:r>
              <a:rPr lang="en-US" sz="1100" spc="-40" dirty="0">
                <a:solidFill>
                  <a:srgbClr val="05628D"/>
                </a:solidFill>
              </a:rPr>
              <a:t> í </a:t>
            </a:r>
            <a:r>
              <a:rPr lang="en-US" sz="1100" spc="-40" dirty="0" err="1">
                <a:solidFill>
                  <a:srgbClr val="05628D"/>
                </a:solidFill>
              </a:rPr>
              <a:t>Bretlandi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  <a:r>
              <a:rPr lang="en-US" sz="1100" spc="-40" dirty="0" err="1">
                <a:solidFill>
                  <a:srgbClr val="05628D"/>
                </a:solidFill>
              </a:rPr>
              <a:t>voru</a:t>
            </a:r>
            <a:endParaRPr lang="en-US" sz="1100" spc="-40" dirty="0">
              <a:solidFill>
                <a:srgbClr val="05628D"/>
              </a:solidFill>
            </a:endParaRPr>
          </a:p>
          <a:p>
            <a:pPr>
              <a:lnSpc>
                <a:spcPts val="1500"/>
              </a:lnSpc>
            </a:pPr>
            <a:r>
              <a:rPr lang="en-US" sz="4100" spc="-4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34% </a:t>
            </a:r>
          </a:p>
          <a:p>
            <a:pPr>
              <a:lnSpc>
                <a:spcPts val="1800"/>
              </a:lnSpc>
            </a:pPr>
            <a:r>
              <a:rPr lang="en-US" sz="1500" spc="-40" dirty="0" err="1">
                <a:solidFill>
                  <a:srgbClr val="05628D"/>
                </a:solidFill>
              </a:rPr>
              <a:t>sjúklinga</a:t>
            </a:r>
            <a:r>
              <a:rPr lang="en-US" sz="1500" spc="-40" dirty="0">
                <a:solidFill>
                  <a:srgbClr val="05628D"/>
                </a:solidFill>
              </a:rPr>
              <a:t> </a:t>
            </a:r>
            <a:r>
              <a:rPr lang="en-US" sz="1500" spc="-40" dirty="0" err="1">
                <a:solidFill>
                  <a:srgbClr val="05628D"/>
                </a:solidFill>
              </a:rPr>
              <a:t>greindir</a:t>
            </a:r>
            <a:r>
              <a:rPr lang="en-US" sz="1500" spc="-40" dirty="0">
                <a:solidFill>
                  <a:srgbClr val="05628D"/>
                </a:solidFill>
              </a:rPr>
              <a:t> </a:t>
            </a:r>
            <a:r>
              <a:rPr lang="en-US" sz="1500" spc="-40" dirty="0" err="1">
                <a:solidFill>
                  <a:srgbClr val="05628D"/>
                </a:solidFill>
              </a:rPr>
              <a:t>við</a:t>
            </a:r>
            <a:r>
              <a:rPr lang="en-US" sz="1500" spc="-40" dirty="0">
                <a:solidFill>
                  <a:srgbClr val="05628D"/>
                </a:solidFill>
              </a:rPr>
              <a:t> </a:t>
            </a:r>
            <a:r>
              <a:rPr lang="en-US" sz="1500" spc="-40" dirty="0" err="1">
                <a:solidFill>
                  <a:srgbClr val="05628D"/>
                </a:solidFill>
              </a:rPr>
              <a:t>neyðaraðstæður</a:t>
            </a:r>
            <a:endParaRPr lang="en-GB" sz="15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515053" y="8341384"/>
            <a:ext cx="1923678" cy="187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en-US" sz="1200" spc="-40" dirty="0" err="1">
                <a:solidFill>
                  <a:srgbClr val="05628D"/>
                </a:solidFill>
              </a:rPr>
              <a:t>Sein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greining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getur</a:t>
            </a:r>
            <a:r>
              <a:rPr lang="en-US" sz="1200" spc="-40" dirty="0">
                <a:solidFill>
                  <a:srgbClr val="05628D"/>
                </a:solidFill>
              </a:rPr>
              <a:t> haft </a:t>
            </a:r>
            <a:r>
              <a:rPr lang="en-US" sz="2300" b="1" spc="-40" dirty="0" err="1">
                <a:solidFill>
                  <a:srgbClr val="05628D"/>
                </a:solidFill>
                <a:latin typeface="IBM Plex Sans" panose="020B0503050203000203" pitchFamily="34" charset="0"/>
              </a:rPr>
              <a:t>neikvæð</a:t>
            </a:r>
            <a:r>
              <a:rPr lang="en-US" sz="2300" b="1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 </a:t>
            </a:r>
            <a:r>
              <a:rPr lang="en-US" sz="2300" b="1" spc="-40" dirty="0" err="1">
                <a:solidFill>
                  <a:srgbClr val="05628D"/>
                </a:solidFill>
                <a:latin typeface="IBM Plex Sans" panose="020B0503050203000203" pitchFamily="34" charset="0"/>
              </a:rPr>
              <a:t>áhrif</a:t>
            </a:r>
            <a:r>
              <a:rPr lang="en-US" sz="2300" b="1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 </a:t>
            </a:r>
          </a:p>
          <a:p>
            <a:pPr>
              <a:lnSpc>
                <a:spcPts val="1600"/>
              </a:lnSpc>
            </a:pPr>
            <a:r>
              <a:rPr lang="en-US" sz="1200" spc="-40" dirty="0">
                <a:solidFill>
                  <a:srgbClr val="05628D"/>
                </a:solidFill>
              </a:rPr>
              <a:t>á </a:t>
            </a:r>
            <a:r>
              <a:rPr lang="en-US" sz="1200" spc="-40" dirty="0" err="1">
                <a:solidFill>
                  <a:srgbClr val="05628D"/>
                </a:solidFill>
              </a:rPr>
              <a:t>lífsgæði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mergæxlissjúklinga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og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líkur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þeirra</a:t>
            </a:r>
            <a:r>
              <a:rPr lang="en-US" sz="1200" spc="-40" dirty="0">
                <a:solidFill>
                  <a:srgbClr val="05628D"/>
                </a:solidFill>
              </a:rPr>
              <a:t> á </a:t>
            </a:r>
            <a:r>
              <a:rPr lang="en-US" sz="1200" spc="-40" dirty="0" err="1">
                <a:solidFill>
                  <a:srgbClr val="05628D"/>
                </a:solidFill>
              </a:rPr>
              <a:t>að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lifa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af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án</a:t>
            </a:r>
            <a:r>
              <a:rPr lang="en-US" sz="1200" spc="-40" dirty="0">
                <a:solidFill>
                  <a:srgbClr val="05628D"/>
                </a:solidFill>
              </a:rPr>
              <a:t> </a:t>
            </a:r>
            <a:r>
              <a:rPr lang="en-US" sz="1200" spc="-40" dirty="0" err="1">
                <a:solidFill>
                  <a:srgbClr val="05628D"/>
                </a:solidFill>
              </a:rPr>
              <a:t>sjúkdómseinkenna</a:t>
            </a:r>
            <a:endParaRPr lang="en-GB" sz="12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138</Words>
  <Application>Microsoft Office PowerPoint</Application>
  <PresentationFormat>Custom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IBM Plex Sans</vt:lpstr>
      <vt:lpstr>IBM Plex Sans Light</vt:lpstr>
      <vt:lpstr>IBM Plex Sans SemiBold</vt:lpstr>
      <vt:lpstr>Arial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29</cp:revision>
  <dcterms:created xsi:type="dcterms:W3CDTF">2021-09-23T09:01:50Z</dcterms:created>
  <dcterms:modified xsi:type="dcterms:W3CDTF">2021-10-14T09:04:24Z</dcterms:modified>
</cp:coreProperties>
</file>