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regular r:id="rId7"/>
      <p:bold r:id="rId8"/>
    </p:embeddedFont>
    <p:embeddedFont>
      <p:font typeface="IBM Plex Sans Light" panose="020B0403050203000203" pitchFamily="34" charset="0"/>
      <p:regular r:id="rId9"/>
    </p:embeddedFont>
    <p:embeddedFont>
      <p:font typeface="IBM Plex Sans SemiBold" panose="020B0703050203000203" pitchFamily="34" charset="0"/>
      <p:regular r:id="rId10"/>
      <p:bold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commentAuthors" Target="commentAuthor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viewProps" Target="view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83569" cy="9972675"/>
            <a:chOff x="356819" y="359857"/>
            <a:chExt cx="6883569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58"/>
              <a:ext cx="43568" cy="9428085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4" y="288935"/>
            <a:ext cx="266439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es-ES" sz="1430" dirty="0">
                <a:solidFill>
                  <a:srgbClr val="995469"/>
                </a:solidFill>
              </a:rPr>
              <a:t>MEJORA </a:t>
            </a:r>
          </a:p>
          <a:p>
            <a:pPr>
              <a:lnSpc>
                <a:spcPts val="1520"/>
              </a:lnSpc>
            </a:pPr>
            <a:r>
              <a:rPr lang="es-ES" sz="1430">
                <a:solidFill>
                  <a:srgbClr val="995469"/>
                </a:solidFill>
              </a:rPr>
              <a:t>EL </a:t>
            </a:r>
            <a:r>
              <a:rPr lang="es-ES" sz="1430" dirty="0">
                <a:solidFill>
                  <a:srgbClr val="995469"/>
                </a:solidFill>
              </a:rPr>
              <a:t>DIAGNÓSTICO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es-ES" sz="1430" dirty="0">
                <a:solidFill>
                  <a:srgbClr val="995469"/>
                </a:solidFill>
                <a:latin typeface="+mj-lt"/>
              </a:rPr>
              <a:t>MEJORA </a:t>
            </a:r>
          </a:p>
          <a:p>
            <a:pPr algn="r">
              <a:lnSpc>
                <a:spcPts val="1520"/>
              </a:lnSpc>
            </a:pPr>
            <a:r>
              <a:rPr lang="es-ES" sz="1430" dirty="0">
                <a:solidFill>
                  <a:srgbClr val="995469"/>
                </a:solidFill>
                <a:latin typeface="+mj-lt"/>
              </a:rPr>
              <a:t>VIDAS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s-ES" sz="3200" b="1" dirty="0">
                <a:solidFill>
                  <a:schemeClr val="bg1"/>
                </a:solidFill>
                <a:latin typeface="+mj-lt"/>
              </a:rPr>
              <a:t>EL RETO DEL DIAGNÓSTICO</a:t>
            </a:r>
          </a:p>
          <a:p>
            <a:pPr algn="ctr">
              <a:lnSpc>
                <a:spcPts val="3600"/>
              </a:lnSpc>
            </a:pPr>
            <a:r>
              <a:rPr lang="es-ES" sz="3200" dirty="0">
                <a:solidFill>
                  <a:schemeClr val="bg1"/>
                </a:solidFill>
                <a:latin typeface="+mj-lt"/>
              </a:rPr>
              <a:t>DEL MIELOMA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130197" y="2988667"/>
            <a:ext cx="1758911" cy="131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s-ES" sz="1500" dirty="0">
                <a:solidFill>
                  <a:srgbClr val="05628D"/>
                </a:solidFill>
              </a:rPr>
              <a:t>Los síntomas del mieloma no son </a:t>
            </a:r>
          </a:p>
          <a:p>
            <a:pPr>
              <a:lnSpc>
                <a:spcPts val="2100"/>
              </a:lnSpc>
            </a:pPr>
            <a:r>
              <a:rPr lang="es-ES" sz="220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específicos </a:t>
            </a:r>
          </a:p>
          <a:p>
            <a:pPr>
              <a:lnSpc>
                <a:spcPts val="1300"/>
              </a:lnSpc>
            </a:pPr>
            <a:r>
              <a:rPr lang="es-ES" sz="1000" dirty="0">
                <a:solidFill>
                  <a:srgbClr val="05628D"/>
                </a:solidFill>
              </a:rPr>
              <a:t>(por ejemplo, dolor de espalda y fatiga), lo que </a:t>
            </a:r>
            <a:r>
              <a:rPr lang="es-ES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dificulta el reconocimiento </a:t>
            </a:r>
            <a:r>
              <a:rPr lang="es-ES" sz="1000" dirty="0">
                <a:solidFill>
                  <a:srgbClr val="05628D"/>
                </a:solidFill>
              </a:rPr>
              <a:t>en la atención primaria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52520" y="3139714"/>
            <a:ext cx="1927226" cy="1374735"/>
            <a:chOff x="7483218" y="3402218"/>
            <a:chExt cx="1927226" cy="13747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540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23560" y="3402218"/>
              <a:ext cx="1886884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s-ES" sz="1200" dirty="0">
                  <a:solidFill>
                    <a:srgbClr val="05628D"/>
                  </a:solidFill>
                </a:rPr>
                <a:t>Los pacientes con mieloma suelen acudir</a:t>
              </a:r>
            </a:p>
            <a:p>
              <a:pPr marL="360000">
                <a:lnSpc>
                  <a:spcPts val="2200"/>
                </a:lnSpc>
              </a:pPr>
              <a:r>
                <a:rPr lang="es-ES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o más </a:t>
              </a:r>
            </a:p>
            <a:p>
              <a:pPr marL="360000">
                <a:lnSpc>
                  <a:spcPts val="2200"/>
                </a:lnSpc>
              </a:pPr>
              <a:r>
                <a:rPr lang="es-ES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veces </a:t>
              </a:r>
            </a:p>
            <a:p>
              <a:pPr>
                <a:lnSpc>
                  <a:spcPts val="1400"/>
                </a:lnSpc>
              </a:pPr>
              <a:r>
                <a:rPr lang="es-ES" sz="1200" dirty="0">
                  <a:solidFill>
                    <a:srgbClr val="05628D"/>
                  </a:solidFill>
                </a:rPr>
                <a:t>a la atención primaria antes de ser derivados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761093"/>
            <a:ext cx="175891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s-ES" sz="1500" dirty="0">
                <a:solidFill>
                  <a:srgbClr val="05628D"/>
                </a:solidFill>
              </a:rPr>
              <a:t>El tiempo medio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s-ES" sz="1500" dirty="0">
                <a:solidFill>
                  <a:srgbClr val="05628D"/>
                </a:solidFill>
              </a:rPr>
              <a:t>de diagnóstico es </a:t>
            </a:r>
          </a:p>
          <a:p>
            <a:pPr>
              <a:lnSpc>
                <a:spcPts val="2600"/>
              </a:lnSpc>
            </a:pPr>
            <a:r>
              <a:rPr lang="es-ES" sz="2300" b="1" dirty="0">
                <a:solidFill>
                  <a:srgbClr val="DB8032"/>
                </a:solidFill>
                <a:latin typeface="IBM Plex Sans" panose="020B0503050203000203" pitchFamily="34" charset="0"/>
              </a:rPr>
              <a:t>108,6 días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es-ES" sz="1100" dirty="0">
                <a:solidFill>
                  <a:srgbClr val="05628D"/>
                </a:solidFill>
              </a:rPr>
              <a:t>con un 25 % de pacientes que esperan más de</a:t>
            </a:r>
          </a:p>
          <a:p>
            <a:pPr>
              <a:lnSpc>
                <a:spcPts val="2500"/>
              </a:lnSpc>
            </a:pPr>
            <a:r>
              <a:rPr lang="es-ES" sz="2300" b="1" dirty="0">
                <a:solidFill>
                  <a:srgbClr val="DB8032"/>
                </a:solidFill>
                <a:latin typeface="IBM Plex Sans" panose="020B0503050203000203" pitchFamily="34" charset="0"/>
              </a:rPr>
              <a:t>8 meses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860691" y="4824311"/>
            <a:ext cx="17589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s-ES" sz="1100" dirty="0">
                <a:solidFill>
                  <a:srgbClr val="05628D"/>
                </a:solidFill>
              </a:rPr>
              <a:t>De media, los pacientes experimentan los síntomas durante </a:t>
            </a:r>
          </a:p>
          <a:p>
            <a:pPr>
              <a:lnSpc>
                <a:spcPts val="2600"/>
              </a:lnSpc>
            </a:pPr>
            <a:r>
              <a:rPr lang="es-ES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1 mes </a:t>
            </a:r>
          </a:p>
          <a:p>
            <a:pPr>
              <a:lnSpc>
                <a:spcPts val="1320"/>
              </a:lnSpc>
            </a:pPr>
            <a:r>
              <a:rPr lang="es-ES" sz="1100" dirty="0">
                <a:solidFill>
                  <a:srgbClr val="05628D"/>
                </a:solidFill>
              </a:rPr>
              <a:t>antes de buscar ayuda y el 25 % esperan más de</a:t>
            </a:r>
          </a:p>
          <a:p>
            <a:pPr>
              <a:lnSpc>
                <a:spcPts val="2600"/>
              </a:lnSpc>
            </a:pPr>
            <a:r>
              <a:rPr lang="es-ES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3 meses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60127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s-ES" dirty="0">
                <a:solidFill>
                  <a:srgbClr val="05628D"/>
                </a:solidFill>
              </a:rPr>
              <a:t>Los pacientes viven un proceso de diagnóstico </a:t>
            </a:r>
            <a:r>
              <a:rPr lang="es-ES" b="1" dirty="0">
                <a:solidFill>
                  <a:srgbClr val="51AEE2"/>
                </a:solidFill>
                <a:latin typeface="IBM Plex Sans" panose="020B0503050203000203" pitchFamily="34" charset="0"/>
              </a:rPr>
              <a:t>largo</a:t>
            </a:r>
            <a:r>
              <a:rPr lang="es-ES" dirty="0">
                <a:solidFill>
                  <a:srgbClr val="05628D"/>
                </a:solidFill>
              </a:rPr>
              <a:t> y </a:t>
            </a:r>
            <a:br>
              <a:rPr lang="es-ES" dirty="0">
                <a:solidFill>
                  <a:srgbClr val="05628D"/>
                </a:solidFill>
              </a:rPr>
            </a:br>
            <a:r>
              <a:rPr lang="es-ES" b="1" dirty="0">
                <a:solidFill>
                  <a:srgbClr val="51AEE2"/>
                </a:solidFill>
                <a:latin typeface="IBM Plex Sans" panose="020B0503050203000203" pitchFamily="34" charset="0"/>
              </a:rPr>
              <a:t>confuso</a:t>
            </a:r>
            <a:endParaRPr lang="es-ES" dirty="0">
              <a:solidFill>
                <a:srgbClr val="05628D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1" y="6497946"/>
            <a:ext cx="1795367" cy="1862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es-ES" sz="1050" dirty="0">
                <a:solidFill>
                  <a:srgbClr val="05628D"/>
                </a:solidFill>
              </a:rPr>
              <a:t>Un estudio realizado en el Reino Unido reveló que el</a:t>
            </a:r>
          </a:p>
          <a:p>
            <a:pPr>
              <a:lnSpc>
                <a:spcPts val="1500"/>
              </a:lnSpc>
            </a:pPr>
            <a:r>
              <a:rPr lang="es-ES" sz="400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34 % </a:t>
            </a:r>
          </a:p>
          <a:p>
            <a:pPr>
              <a:lnSpc>
                <a:spcPts val="1800"/>
              </a:lnSpc>
            </a:pPr>
            <a:r>
              <a:rPr lang="es-ES" sz="1400" dirty="0">
                <a:solidFill>
                  <a:srgbClr val="05628D"/>
                </a:solidFill>
              </a:rPr>
              <a:t>de los pacientes fueron diagnosticados en urgencias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379367" y="8462543"/>
            <a:ext cx="2014144" cy="1695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rgbClr val="05628D"/>
                </a:solidFill>
              </a:rPr>
              <a:t>El retraso en el diagnóstico puede </a:t>
            </a:r>
            <a:r>
              <a:rPr lang="es-ES" sz="2000" b="1" dirty="0">
                <a:solidFill>
                  <a:srgbClr val="05628D"/>
                </a:solidFill>
                <a:latin typeface="IBM Plex Sans" panose="020B0503050203000203" pitchFamily="34" charset="0"/>
              </a:rPr>
              <a:t>afectar </a:t>
            </a:r>
          </a:p>
          <a:p>
            <a:pPr>
              <a:lnSpc>
                <a:spcPts val="2500"/>
              </a:lnSpc>
            </a:pPr>
            <a:r>
              <a:rPr lang="es-ES" sz="2000" b="1" dirty="0">
                <a:solidFill>
                  <a:srgbClr val="05628D"/>
                </a:solidFill>
                <a:latin typeface="IBM Plex Sans" panose="020B0503050203000203" pitchFamily="34" charset="0"/>
              </a:rPr>
              <a:t>negativamente </a:t>
            </a:r>
          </a:p>
          <a:p>
            <a:pPr>
              <a:lnSpc>
                <a:spcPts val="1600"/>
              </a:lnSpc>
            </a:pPr>
            <a:r>
              <a:rPr lang="es-ES" sz="1100" dirty="0">
                <a:solidFill>
                  <a:srgbClr val="05628D"/>
                </a:solidFill>
              </a:rPr>
              <a:t>en la calidad de vida y en la supervivencia sin enfermedad de los pacientes con mieloma</a:t>
            </a: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153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IBM Plex Sans Light</vt:lpstr>
      <vt:lpstr>IBM Plex Sans Condensed SemiBol</vt:lpstr>
      <vt:lpstr>IBM Plex Sans SemiBold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26</cp:revision>
  <dcterms:created xsi:type="dcterms:W3CDTF">2021-09-23T09:01:50Z</dcterms:created>
  <dcterms:modified xsi:type="dcterms:W3CDTF">2021-10-05T14:42:27Z</dcterms:modified>
</cp:coreProperties>
</file>