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 rtl="0"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64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8003E-405E-44BB-98C6-4DC93EFF6D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rtlCol="0" anchor="b"/>
          <a:lstStyle>
            <a:lvl1pPr algn="ctr">
              <a:defRPr sz="6000"/>
            </a:lvl1pPr>
          </a:lstStyle>
          <a:p>
            <a:pPr rtl="0"/>
            <a:r>
              <a:rPr lang="lt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D78E34-3DEA-4E3D-9B46-E271B09C13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rtlCol="0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lt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349833-DB46-4045-8D08-B43BEF892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8030A84-11D7-4300-984B-117169D7C6B1}" type="datetimeFigureOut">
              <a:rPr lang="en-GB" smtClean="0"/>
              <a:t>16/04/2021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4F7443-244A-45D5-BAFA-48202B9CD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C13ACD-BDC8-470E-9545-DB2D3D983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0563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1725B-B94A-4A77-893D-6970076B5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lt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04E28A-4202-4C8D-BE57-4C72B9C7F0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lt"/>
              <a:t>Click to edit Master text styles</a:t>
            </a:r>
          </a:p>
          <a:p>
            <a:pPr lvl="1" rtl="0"/>
            <a:r>
              <a:rPr lang="lt"/>
              <a:t>Second level</a:t>
            </a:r>
          </a:p>
          <a:p>
            <a:pPr lvl="2" rtl="0"/>
            <a:r>
              <a:rPr lang="lt"/>
              <a:t>Third level</a:t>
            </a:r>
          </a:p>
          <a:p>
            <a:pPr lvl="3" rtl="0"/>
            <a:r>
              <a:rPr lang="lt"/>
              <a:t>Fourth level</a:t>
            </a:r>
          </a:p>
          <a:p>
            <a:pPr lvl="4" rtl="0"/>
            <a:r>
              <a:rPr lang="lt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41455A-3EFE-4F5C-A89F-6B5E5F518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8030A84-11D7-4300-984B-117169D7C6B1}" type="datetimeFigureOut">
              <a:rPr lang="en-GB" smtClean="0"/>
              <a:t>16/04/2021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5DD2B4-D033-4605-842E-71F2F749E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C0867A-33E9-43EF-B3EB-4DEB06534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1463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EBABF-A6B5-4775-A6A6-4E1F1EE5C5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lt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E9C259-8FBA-467D-9BDC-21ED7EBC18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lt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066A10-5D0D-4043-B75D-E2C281E36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8030A84-11D7-4300-984B-117169D7C6B1}" type="datetimeFigureOut">
              <a:rPr lang="en-GB" smtClean="0"/>
              <a:t>16/04/2021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C39374-D2AA-41E3-BD5C-60523E335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1DAA88-2562-4418-8697-693F737FC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568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65F93-91AC-44DF-ACE0-052B82C2B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lt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11AE5D-63F0-4086-8019-6C68981153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 rtlCol="0"/>
          <a:lstStyle/>
          <a:p>
            <a:pPr lvl="0" rtl="0"/>
            <a:r>
              <a:rPr lang="lt"/>
              <a:t>Click to edit Master text styles</a:t>
            </a:r>
          </a:p>
          <a:p>
            <a:pPr lvl="1" rtl="0"/>
            <a:r>
              <a:rPr lang="lt"/>
              <a:t>Second level</a:t>
            </a:r>
          </a:p>
          <a:p>
            <a:pPr lvl="2" rtl="0"/>
            <a:r>
              <a:rPr lang="lt"/>
              <a:t>Third level</a:t>
            </a:r>
          </a:p>
          <a:p>
            <a:pPr lvl="3" rtl="0"/>
            <a:r>
              <a:rPr lang="lt"/>
              <a:t>Fourth level</a:t>
            </a:r>
          </a:p>
          <a:p>
            <a:pPr lvl="4" rtl="0"/>
            <a:r>
              <a:rPr lang="lt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B8B6C5-093A-4378-B933-537FC5C98A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rtlCol="0"/>
          <a:lstStyle/>
          <a:p>
            <a:pPr lvl="0" rtl="0"/>
            <a:r>
              <a:rPr lang="lt"/>
              <a:t>Click to edit Master text styles</a:t>
            </a:r>
          </a:p>
          <a:p>
            <a:pPr lvl="1" rtl="0"/>
            <a:r>
              <a:rPr lang="lt"/>
              <a:t>Second level</a:t>
            </a:r>
          </a:p>
          <a:p>
            <a:pPr lvl="2" rtl="0"/>
            <a:r>
              <a:rPr lang="lt"/>
              <a:t>Third level</a:t>
            </a:r>
          </a:p>
          <a:p>
            <a:pPr lvl="3" rtl="0"/>
            <a:r>
              <a:rPr lang="lt"/>
              <a:t>Fourth level</a:t>
            </a:r>
          </a:p>
          <a:p>
            <a:pPr lvl="4" rtl="0"/>
            <a:r>
              <a:rPr lang="lt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7B0898-C6CB-4DC4-A96C-2CFF9482C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8030A84-11D7-4300-984B-117169D7C6B1}" type="datetimeFigureOut">
              <a:rPr lang="en-GB" smtClean="0"/>
              <a:t>16/04/2021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1F5E70-BE44-4905-B8D9-CD8223A3E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B25F6C-EB92-4324-BC1E-31D6DF716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9538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478A9-8EAD-410F-B878-A576E3001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lt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596AC3-7FBF-4243-82D0-31403C4370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lt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38CC25-6F15-4A97-B396-4A2CC2CF8B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 rtlCol="0"/>
          <a:lstStyle/>
          <a:p>
            <a:pPr lvl="0" rtl="0"/>
            <a:r>
              <a:rPr lang="lt"/>
              <a:t>Click to edit Master text styles</a:t>
            </a:r>
          </a:p>
          <a:p>
            <a:pPr lvl="1" rtl="0"/>
            <a:r>
              <a:rPr lang="lt"/>
              <a:t>Second level</a:t>
            </a:r>
          </a:p>
          <a:p>
            <a:pPr lvl="2" rtl="0"/>
            <a:r>
              <a:rPr lang="lt"/>
              <a:t>Third level</a:t>
            </a:r>
          </a:p>
          <a:p>
            <a:pPr lvl="3" rtl="0"/>
            <a:r>
              <a:rPr lang="lt"/>
              <a:t>Fourth level</a:t>
            </a:r>
          </a:p>
          <a:p>
            <a:pPr lvl="4" rtl="0"/>
            <a:r>
              <a:rPr lang="lt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D768B8-539B-4398-89D1-E72556FE9F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lt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06CFDBE-8F45-4044-9275-B7FE505339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 rtlCol="0"/>
          <a:lstStyle/>
          <a:p>
            <a:pPr lvl="0" rtl="0"/>
            <a:r>
              <a:rPr lang="lt"/>
              <a:t>Click to edit Master text styles</a:t>
            </a:r>
          </a:p>
          <a:p>
            <a:pPr lvl="1" rtl="0"/>
            <a:r>
              <a:rPr lang="lt"/>
              <a:t>Second level</a:t>
            </a:r>
          </a:p>
          <a:p>
            <a:pPr lvl="2" rtl="0"/>
            <a:r>
              <a:rPr lang="lt"/>
              <a:t>Third level</a:t>
            </a:r>
          </a:p>
          <a:p>
            <a:pPr lvl="3" rtl="0"/>
            <a:r>
              <a:rPr lang="lt"/>
              <a:t>Fourth level</a:t>
            </a:r>
          </a:p>
          <a:p>
            <a:pPr lvl="4" rtl="0"/>
            <a:r>
              <a:rPr lang="lt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8FF104C-A09C-4411-9EFD-DCC5DE5D4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8030A84-11D7-4300-984B-117169D7C6B1}" type="datetimeFigureOut">
              <a:rPr lang="en-GB" smtClean="0"/>
              <a:t>16/04/2021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E9A815-3555-45F1-8CC4-173900E31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1A2E60-37CB-4F59-8D95-36B2CFF3B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487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5A302-3C9F-4E48-A2A0-547254CD8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lt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BA15E0D-5CFD-4911-A354-5E957CA43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8030A84-11D7-4300-984B-117169D7C6B1}" type="datetimeFigureOut">
              <a:rPr lang="en-GB" smtClean="0"/>
              <a:t>16/04/2021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6AF7F2-B224-4B90-8DBE-CE9B216E5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43DE81-B5BF-49D7-8B00-9FA4CD012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577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D02AF8-17E6-4E95-98F6-03A9FEEDB0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8030A84-11D7-4300-984B-117169D7C6B1}" type="datetimeFigureOut">
              <a:rPr lang="en-GB" smtClean="0"/>
              <a:t>16/04/2021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095B2B-B669-4877-9B78-2B17C1BD2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78BAB7-AAD6-4E23-BB45-73B30229D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2528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1D8F7-130B-4689-901A-3FFBC8879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lt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D7F24A-ACC8-4E37-8CA9-2F4EF280DA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lt"/>
              <a:t>Click to edit Master text styles</a:t>
            </a:r>
          </a:p>
          <a:p>
            <a:pPr lvl="1" rtl="0"/>
            <a:r>
              <a:rPr lang="lt"/>
              <a:t>Second level</a:t>
            </a:r>
          </a:p>
          <a:p>
            <a:pPr lvl="2" rtl="0"/>
            <a:r>
              <a:rPr lang="lt"/>
              <a:t>Third level</a:t>
            </a:r>
          </a:p>
          <a:p>
            <a:pPr lvl="3" rtl="0"/>
            <a:r>
              <a:rPr lang="lt"/>
              <a:t>Fourth level</a:t>
            </a:r>
          </a:p>
          <a:p>
            <a:pPr lvl="4" rtl="0"/>
            <a:r>
              <a:rPr lang="lt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F99087-B58F-4B13-B44F-4CCDB45F97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lt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8BF833-03F2-4CDA-B9BE-B95FC206B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8030A84-11D7-4300-984B-117169D7C6B1}" type="datetimeFigureOut">
              <a:rPr lang="en-GB" smtClean="0"/>
              <a:t>16/04/2021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065A28-EA34-4E01-ABB0-4482AEB5C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D9C7DD-EAC1-4DF7-886D-D1EBBF591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0769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43689-D6D7-41EE-816C-E83769078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lt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2E2DC68-35D5-42AC-B465-17773AF207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9FD517-F0BB-4EFA-BA2B-50744ABBF5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lt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BE0299-328D-4AC1-9777-FAB1DED57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8030A84-11D7-4300-984B-117169D7C6B1}" type="datetimeFigureOut">
              <a:rPr lang="en-GB" smtClean="0"/>
              <a:t>16/04/2021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F5E115-DFF4-4A2B-AB67-844FB6634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E6A94C-9A15-48D1-8D49-DB46037E6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6060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29CFB-B61A-420D-A00D-8B1D6EE92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lt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E54BF1-A024-4538-88B6-253657EB07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lt"/>
              <a:t>Click to edit Master text styles</a:t>
            </a:r>
          </a:p>
          <a:p>
            <a:pPr lvl="1" rtl="0"/>
            <a:r>
              <a:rPr lang="lt"/>
              <a:t>Second level</a:t>
            </a:r>
          </a:p>
          <a:p>
            <a:pPr lvl="2" rtl="0"/>
            <a:r>
              <a:rPr lang="lt"/>
              <a:t>Third level</a:t>
            </a:r>
          </a:p>
          <a:p>
            <a:pPr lvl="3" rtl="0"/>
            <a:r>
              <a:rPr lang="lt"/>
              <a:t>Fourth level</a:t>
            </a:r>
          </a:p>
          <a:p>
            <a:pPr lvl="4" rtl="0"/>
            <a:r>
              <a:rPr lang="lt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D2168-A7CE-4F74-BD91-927DA978B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8030A84-11D7-4300-984B-117169D7C6B1}" type="datetimeFigureOut">
              <a:rPr lang="en-GB" smtClean="0"/>
              <a:t>16/04/2021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2A09B5-CF57-45EC-9915-F3D5E40D4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942CAD-1C9C-41B3-86FC-F2804828F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5349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C91105-74AA-41D2-8781-164E4D973A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 rtlCol="0"/>
          <a:lstStyle/>
          <a:p>
            <a:pPr rtl="0"/>
            <a:r>
              <a:rPr lang="lt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56126B-604A-4E34-8D98-E67CF54FFC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 rtlCol="0"/>
          <a:lstStyle/>
          <a:p>
            <a:pPr lvl="0" rtl="0"/>
            <a:r>
              <a:rPr lang="lt"/>
              <a:t>Click to edit Master text styles</a:t>
            </a:r>
          </a:p>
          <a:p>
            <a:pPr lvl="1" rtl="0"/>
            <a:r>
              <a:rPr lang="lt"/>
              <a:t>Second level</a:t>
            </a:r>
          </a:p>
          <a:p>
            <a:pPr lvl="2" rtl="0"/>
            <a:r>
              <a:rPr lang="lt"/>
              <a:t>Third level</a:t>
            </a:r>
          </a:p>
          <a:p>
            <a:pPr lvl="3" rtl="0"/>
            <a:r>
              <a:rPr lang="lt"/>
              <a:t>Fourth level</a:t>
            </a:r>
          </a:p>
          <a:p>
            <a:pPr lvl="4" rtl="0"/>
            <a:r>
              <a:rPr lang="lt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D4DF73-9861-49C9-A93E-4A8AC2BB6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8030A84-11D7-4300-984B-117169D7C6B1}" type="datetimeFigureOut">
              <a:rPr lang="en-GB" smtClean="0"/>
              <a:t>16/04/2021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03275D-DF78-4847-A29A-1CCBE955C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E273BE-5E84-42E1-9C32-61F250784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0820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9F8297-928C-412C-9234-73C050865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lt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F046A4-ACA2-4320-B17B-2276206982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lt"/>
              <a:t>Click to edit Master text styles</a:t>
            </a:r>
          </a:p>
          <a:p>
            <a:pPr lvl="1" rtl="0"/>
            <a:r>
              <a:rPr lang="lt"/>
              <a:t>Second level</a:t>
            </a:r>
          </a:p>
          <a:p>
            <a:pPr lvl="2" rtl="0"/>
            <a:r>
              <a:rPr lang="lt"/>
              <a:t>Third level</a:t>
            </a:r>
          </a:p>
          <a:p>
            <a:pPr lvl="3" rtl="0"/>
            <a:r>
              <a:rPr lang="lt"/>
              <a:t>Fourth level</a:t>
            </a:r>
          </a:p>
          <a:p>
            <a:pPr lvl="4" rtl="0"/>
            <a:r>
              <a:rPr lang="lt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A95026-429D-4769-93CB-D29DBA43C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88030A84-11D7-4300-984B-117169D7C6B1}" type="datetimeFigureOut">
              <a:rPr lang="en-GB" smtClean="0"/>
              <a:t>16/04/2021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40220B-A5AD-4635-9FE2-2F4D78931F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476380-FB71-4486-BE98-D09D8812E9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7536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18" Type="http://schemas.openxmlformats.org/officeDocument/2006/relationships/image" Target="../media/image17.png"/><Relationship Id="rId3" Type="http://schemas.openxmlformats.org/officeDocument/2006/relationships/image" Target="../media/image2.svg"/><Relationship Id="rId21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9.png"/><Relationship Id="rId19" Type="http://schemas.openxmlformats.org/officeDocument/2006/relationships/image" Target="../media/image18.sv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raphic 42">
            <a:extLst>
              <a:ext uri="{FF2B5EF4-FFF2-40B4-BE49-F238E27FC236}">
                <a16:creationId xmlns:a16="http://schemas.microsoft.com/office/drawing/2014/main" id="{F6B9021B-691E-4696-A5FD-085C5FE1F275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8803" b="18500"/>
          <a:stretch/>
        </p:blipFill>
        <p:spPr>
          <a:xfrm>
            <a:off x="3107495" y="428031"/>
            <a:ext cx="1893288" cy="927085"/>
          </a:xfrm>
          <a:prstGeom prst="rect">
            <a:avLst/>
          </a:prstGeom>
        </p:spPr>
      </p:pic>
      <p:pic>
        <p:nvPicPr>
          <p:cNvPr id="45" name="Graphic 44">
            <a:extLst>
              <a:ext uri="{FF2B5EF4-FFF2-40B4-BE49-F238E27FC236}">
                <a16:creationId xmlns:a16="http://schemas.microsoft.com/office/drawing/2014/main" id="{501831AA-CBF0-48B5-93B9-BEAAACD46EE5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4959" b="14352"/>
          <a:stretch/>
        </p:blipFill>
        <p:spPr>
          <a:xfrm>
            <a:off x="4920622" y="428031"/>
            <a:ext cx="1800000" cy="927085"/>
          </a:xfrm>
          <a:prstGeom prst="rect">
            <a:avLst/>
          </a:prstGeom>
        </p:spPr>
      </p:pic>
      <p:pic>
        <p:nvPicPr>
          <p:cNvPr id="47" name="Graphic 46">
            <a:extLst>
              <a:ext uri="{FF2B5EF4-FFF2-40B4-BE49-F238E27FC236}">
                <a16:creationId xmlns:a16="http://schemas.microsoft.com/office/drawing/2014/main" id="{F9E61D1F-083E-4DE8-920B-2A5E285BEEB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21003" b="19953"/>
          <a:stretch/>
        </p:blipFill>
        <p:spPr>
          <a:xfrm>
            <a:off x="6723186" y="428031"/>
            <a:ext cx="1800000" cy="927084"/>
          </a:xfrm>
          <a:prstGeom prst="rect">
            <a:avLst/>
          </a:prstGeom>
        </p:spPr>
      </p:pic>
      <p:pic>
        <p:nvPicPr>
          <p:cNvPr id="49" name="Graphic 48">
            <a:extLst>
              <a:ext uri="{FF2B5EF4-FFF2-40B4-BE49-F238E27FC236}">
                <a16:creationId xmlns:a16="http://schemas.microsoft.com/office/drawing/2014/main" id="{8E44D5C4-4B57-48C2-92B1-7906976E1C5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t="18146" b="16489"/>
          <a:stretch/>
        </p:blipFill>
        <p:spPr>
          <a:xfrm>
            <a:off x="8492450" y="428031"/>
            <a:ext cx="1800000" cy="927084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F51ABFC2-D55A-4307-9A36-9A7D5CCBA79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324361" y="1170509"/>
            <a:ext cx="1800000" cy="4785404"/>
          </a:xfrm>
          <a:prstGeom prst="rect">
            <a:avLst/>
          </a:prstGeom>
        </p:spPr>
      </p:pic>
      <p:pic>
        <p:nvPicPr>
          <p:cNvPr id="35" name="Graphic 34">
            <a:extLst>
              <a:ext uri="{FF2B5EF4-FFF2-40B4-BE49-F238E27FC236}">
                <a16:creationId xmlns:a16="http://schemas.microsoft.com/office/drawing/2014/main" id="{48157042-A179-4C59-BE15-B0E4E0BFDC9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130948" y="1170509"/>
            <a:ext cx="1800000" cy="4785404"/>
          </a:xfrm>
          <a:prstGeom prst="rect">
            <a:avLst/>
          </a:prstGeom>
        </p:spPr>
      </p:pic>
      <p:pic>
        <p:nvPicPr>
          <p:cNvPr id="37" name="Graphic 36">
            <a:extLst>
              <a:ext uri="{FF2B5EF4-FFF2-40B4-BE49-F238E27FC236}">
                <a16:creationId xmlns:a16="http://schemas.microsoft.com/office/drawing/2014/main" id="{84F27110-BF2C-4241-BE52-FF60E2104B7F}"/>
              </a:ext>
            </a:extLst>
          </p:cNvPr>
          <p:cNvPicPr preferRelativeResize="0">
            <a:picLocks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937536" y="1170509"/>
            <a:ext cx="1800000" cy="4785404"/>
          </a:xfrm>
          <a:prstGeom prst="rect">
            <a:avLst/>
          </a:prstGeom>
        </p:spPr>
      </p:pic>
      <p:pic>
        <p:nvPicPr>
          <p:cNvPr id="39" name="Graphic 38">
            <a:extLst>
              <a:ext uri="{FF2B5EF4-FFF2-40B4-BE49-F238E27FC236}">
                <a16:creationId xmlns:a16="http://schemas.microsoft.com/office/drawing/2014/main" id="{DDF6D6AE-52D1-4B88-B45C-4A61635C95BB}"/>
              </a:ext>
            </a:extLst>
          </p:cNvPr>
          <p:cNvPicPr preferRelativeResize="0">
            <a:picLocks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727626" y="1090083"/>
            <a:ext cx="1800000" cy="4865830"/>
          </a:xfrm>
          <a:prstGeom prst="rect">
            <a:avLst/>
          </a:prstGeom>
        </p:spPr>
      </p:pic>
      <p:pic>
        <p:nvPicPr>
          <p:cNvPr id="41" name="Graphic 40">
            <a:extLst>
              <a:ext uri="{FF2B5EF4-FFF2-40B4-BE49-F238E27FC236}">
                <a16:creationId xmlns:a16="http://schemas.microsoft.com/office/drawing/2014/main" id="{1A7685F4-7F90-4193-A529-78CB79FA4B75}"/>
              </a:ext>
            </a:extLst>
          </p:cNvPr>
          <p:cNvPicPr preferRelativeResize="0">
            <a:picLocks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8516804" y="1090083"/>
            <a:ext cx="1800000" cy="4865830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BB2A7D2D-C286-481E-A90D-88D1D55D73E5}"/>
              </a:ext>
            </a:extLst>
          </p:cNvPr>
          <p:cNvSpPr txBox="1"/>
          <p:nvPr/>
        </p:nvSpPr>
        <p:spPr>
          <a:xfrm>
            <a:off x="1520236" y="6126158"/>
            <a:ext cx="9151528" cy="375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lnSpc>
                <a:spcPct val="107000"/>
              </a:lnSpc>
              <a:spcAft>
                <a:spcPts val="800"/>
              </a:spcAft>
            </a:pPr>
            <a:r>
              <a:rPr lang="lt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lentelė.</a:t>
            </a:r>
            <a:r>
              <a:rPr lang="l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Preliminarūs duomenys apie atskirų vakcinų veiksmingumą jas naudojant COVID-19 atmainoms.</a:t>
            </a:r>
            <a:r>
              <a:rPr lang="lt" sz="18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8,9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7" name="Graphic 56">
            <a:extLst>
              <a:ext uri="{FF2B5EF4-FFF2-40B4-BE49-F238E27FC236}">
                <a16:creationId xmlns:a16="http://schemas.microsoft.com/office/drawing/2014/main" id="{1653CA8A-9B51-4399-B3C0-4C7EE8499587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982066" y="414383"/>
            <a:ext cx="647700" cy="781050"/>
          </a:xfrm>
          <a:prstGeom prst="rect">
            <a:avLst/>
          </a:prstGeom>
        </p:spPr>
      </p:pic>
      <p:graphicFrame>
        <p:nvGraphicFramePr>
          <p:cNvPr id="58" name="Table 57">
            <a:extLst>
              <a:ext uri="{FF2B5EF4-FFF2-40B4-BE49-F238E27FC236}">
                <a16:creationId xmlns:a16="http://schemas.microsoft.com/office/drawing/2014/main" id="{F7C0CACC-6D3D-4B3D-9188-FBDA21E29F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6324627"/>
              </p:ext>
            </p:extLst>
          </p:nvPr>
        </p:nvGraphicFramePr>
        <p:xfrm>
          <a:off x="1324361" y="544286"/>
          <a:ext cx="8992444" cy="57636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88953">
                  <a:extLst>
                    <a:ext uri="{9D8B030D-6E8A-4147-A177-3AD203B41FA5}">
                      <a16:colId xmlns:a16="http://schemas.microsoft.com/office/drawing/2014/main" val="1159103083"/>
                    </a:ext>
                  </a:extLst>
                </a:gridCol>
                <a:gridCol w="1850572">
                  <a:extLst>
                    <a:ext uri="{9D8B030D-6E8A-4147-A177-3AD203B41FA5}">
                      <a16:colId xmlns:a16="http://schemas.microsoft.com/office/drawing/2014/main" val="2360858682"/>
                    </a:ext>
                  </a:extLst>
                </a:gridCol>
                <a:gridCol w="1763485">
                  <a:extLst>
                    <a:ext uri="{9D8B030D-6E8A-4147-A177-3AD203B41FA5}">
                      <a16:colId xmlns:a16="http://schemas.microsoft.com/office/drawing/2014/main" val="3059933725"/>
                    </a:ext>
                  </a:extLst>
                </a:gridCol>
                <a:gridCol w="1763486">
                  <a:extLst>
                    <a:ext uri="{9D8B030D-6E8A-4147-A177-3AD203B41FA5}">
                      <a16:colId xmlns:a16="http://schemas.microsoft.com/office/drawing/2014/main" val="904530059"/>
                    </a:ext>
                  </a:extLst>
                </a:gridCol>
                <a:gridCol w="1825948">
                  <a:extLst>
                    <a:ext uri="{9D8B030D-6E8A-4147-A177-3AD203B41FA5}">
                      <a16:colId xmlns:a16="http://schemas.microsoft.com/office/drawing/2014/main" val="3017367851"/>
                    </a:ext>
                  </a:extLst>
                </a:gridCol>
              </a:tblGrid>
              <a:tr h="679074">
                <a:tc>
                  <a:txBody>
                    <a:bodyPr/>
                    <a:lstStyle/>
                    <a:p>
                      <a:pPr algn="ctr" rtl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" sz="1600">
                          <a:effectLst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" sz="1500">
                          <a:effectLst/>
                        </a:rPr>
                        <a:t>„Pfizer“ / „BioNtech“</a:t>
                      </a:r>
                      <a:endParaRPr lang="en-GB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" sz="1500">
                          <a:effectLst/>
                        </a:rPr>
                        <a:t>„Moderna“</a:t>
                      </a:r>
                      <a:endParaRPr lang="en-GB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" sz="1500">
                          <a:effectLst/>
                        </a:rPr>
                        <a:t>„AstraZeneca / Oxford“</a:t>
                      </a:r>
                      <a:endParaRPr lang="en-GB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" sz="1500">
                          <a:effectLst/>
                        </a:rPr>
                        <a:t>„Janssen“</a:t>
                      </a:r>
                      <a:endParaRPr lang="en-GB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3144332"/>
                  </a:ext>
                </a:extLst>
              </a:tr>
              <a:tr h="811089"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" sz="1500">
                          <a:solidFill>
                            <a:schemeClr val="tx1"/>
                          </a:solidFill>
                          <a:effectLst/>
                        </a:rPr>
                        <a:t>Jungtinėje Karalystėje vyraujanti atmaina (B.1.1.7)</a:t>
                      </a:r>
                      <a:endParaRPr lang="en-GB" sz="15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" sz="1500">
                          <a:effectLst/>
                        </a:rPr>
                        <a:t>94 %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" sz="1500">
                          <a:effectLst/>
                        </a:rPr>
                        <a:t>Nežinoma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" sz="1500">
                          <a:effectLst/>
                        </a:rPr>
                        <a:t>74,6 %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" sz="1500">
                          <a:effectLst/>
                        </a:rPr>
                        <a:t>Nežinoma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634945"/>
                  </a:ext>
                </a:extLst>
              </a:tr>
              <a:tr h="1524055"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" sz="1500">
                          <a:solidFill>
                            <a:schemeClr val="tx1"/>
                          </a:solidFill>
                          <a:effectLst/>
                        </a:rPr>
                        <a:t>P. Afrikoje vyraujanti atmaina</a:t>
                      </a:r>
                    </a:p>
                    <a:p>
                      <a:pPr algn="ctr" rtl="0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" sz="1500">
                          <a:solidFill>
                            <a:schemeClr val="tx1"/>
                          </a:solidFill>
                          <a:effectLst/>
                        </a:rPr>
                        <a:t>(B.1.351)</a:t>
                      </a:r>
                      <a:endParaRPr lang="en-GB" sz="15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" sz="1500">
                          <a:effectLst/>
                        </a:rPr>
                        <a:t>Nežinoma</a:t>
                      </a:r>
                      <a:endParaRPr lang="en-GB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" sz="1500">
                          <a:effectLst/>
                        </a:rPr>
                        <a:t>Nežinoma</a:t>
                      </a:r>
                      <a:endParaRPr lang="en-GB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" sz="1500">
                          <a:effectLst/>
                        </a:rPr>
                        <a:t>Laukiama patvirtinimo. Preliminariais duomenimis, apie 10 proc.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" sz="1500">
                          <a:effectLst/>
                        </a:rPr>
                        <a:t>57 %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040885"/>
                  </a:ext>
                </a:extLst>
              </a:tr>
              <a:tr h="1068884"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" sz="1500">
                          <a:solidFill>
                            <a:schemeClr val="tx1"/>
                          </a:solidFill>
                          <a:effectLst/>
                        </a:rPr>
                        <a:t>Brazilijoje vyraujanti atmaina</a:t>
                      </a:r>
                    </a:p>
                    <a:p>
                      <a:pPr algn="ctr" rtl="0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" sz="1500">
                          <a:solidFill>
                            <a:schemeClr val="tx1"/>
                          </a:solidFill>
                          <a:effectLst/>
                        </a:rPr>
                        <a:t>(P.1)</a:t>
                      </a:r>
                      <a:endParaRPr lang="en-GB" sz="15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" sz="1500">
                          <a:effectLst/>
                        </a:rPr>
                        <a:t>Nežinoma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" sz="1500">
                          <a:effectLst/>
                        </a:rPr>
                        <a:t>Nežinoma</a:t>
                      </a:r>
                      <a:endParaRPr lang="en-GB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" sz="1500">
                          <a:effectLst/>
                        </a:rPr>
                        <a:t>Nežinoma</a:t>
                      </a:r>
                      <a:endParaRPr lang="en-GB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" sz="1500">
                          <a:effectLst/>
                        </a:rPr>
                        <a:t>Nežinoma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9049230"/>
                  </a:ext>
                </a:extLst>
              </a:tr>
              <a:tr h="1524055"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" sz="1500">
                          <a:solidFill>
                            <a:schemeClr val="tx1"/>
                          </a:solidFill>
                          <a:effectLst/>
                        </a:rPr>
                        <a:t>Prancūzijoje vyraujanti atmaina</a:t>
                      </a:r>
                    </a:p>
                    <a:p>
                      <a:pPr algn="ctr" rtl="0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" sz="1500">
                          <a:solidFill>
                            <a:schemeClr val="tx1"/>
                          </a:solidFill>
                          <a:effectLst/>
                        </a:rPr>
                        <a:t>(Nežinoma)</a:t>
                      </a:r>
                      <a:endParaRPr lang="en-GB" sz="15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" sz="1500">
                          <a:effectLst/>
                        </a:rPr>
                        <a:t>Nežinoma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" sz="1500">
                          <a:effectLst/>
                        </a:rPr>
                        <a:t>Nežinoma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" sz="1500">
                          <a:effectLst/>
                        </a:rPr>
                        <a:t>Nežinoma</a:t>
                      </a:r>
                      <a:endParaRPr lang="en-GB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" sz="1500">
                          <a:effectLst/>
                        </a:rPr>
                        <a:t>Nežinoma</a:t>
                      </a:r>
                      <a:endParaRPr lang="en-GB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41735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67029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</Words>
  <Application>Microsoft Office PowerPoint</Application>
  <PresentationFormat>Widescreen</PresentationFormat>
  <Paragraphs>29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Ana Vallejo</dc:creator>
  <cp:lastModifiedBy>Ana Vallejo</cp:lastModifiedBy>
  <cp:revision>6</cp:revision>
  <dcterms:created xsi:type="dcterms:W3CDTF">2021-04-08T13:50:43Z</dcterms:created>
  <dcterms:modified xsi:type="dcterms:W3CDTF">2021-04-16T13:27:01Z</dcterms:modified>
</cp:coreProperties>
</file>