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 rtl="0"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8003E-405E-44BB-98C6-4DC93EFF6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78E34-3DEA-4E3D-9B46-E271B09C1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lt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9833-DB46-4045-8D08-B43BEF892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7443-244A-45D5-BAFA-48202B9C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13ACD-BDC8-470E-9545-DB2D3D98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56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725B-B94A-4A77-893D-6970076B5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E28A-4202-4C8D-BE57-4C72B9C7F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1455A-3EFE-4F5C-A89F-6B5E5F518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DD2B4-D033-4605-842E-71F2F749E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867A-33E9-43EF-B3EB-4DEB0653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6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BABF-A6B5-4775-A6A6-4E1F1EE5C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C259-8FBA-467D-9BDC-21ED7EBC1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lt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66A10-5D0D-4043-B75D-E2C281E3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39374-D2AA-41E3-BD5C-60523E33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DAA88-2562-4418-8697-693F737F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6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5F93-91AC-44DF-ACE0-052B82C2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1AE5D-63F0-4086-8019-6C6898115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B8B6C5-093A-4378-B933-537FC5C98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B0898-C6CB-4DC4-A96C-2CFF9482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F5E70-BE44-4905-B8D9-CD8223A3E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25F6C-EB92-4324-BC1E-31D6DF716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53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78A9-8EAD-410F-B878-A576E300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96AC3-7FBF-4243-82D0-31403C437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8CC25-6F15-4A97-B396-4A2CC2CF8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768B8-539B-4398-89D1-E72556FE9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6CFDBE-8F45-4044-9275-B7FE50533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FF104C-A09C-4411-9EFD-DCC5DE5D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9A815-3555-45F1-8CC4-173900E31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A2E60-37CB-4F59-8D95-36B2CFF3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8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A302-3C9F-4E48-A2A0-547254CD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15E0D-5CFD-4911-A354-5E957CA4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AF7F2-B224-4B90-8DBE-CE9B216E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3DE81-B5BF-49D7-8B00-9FA4CD01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D02AF8-17E6-4E95-98F6-03A9FEEDB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95B2B-B669-4877-9B78-2B17C1BD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8BAB7-AAD6-4E23-BB45-73B30229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2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1D8F7-130B-4689-901A-3FFBC8879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F24A-ACC8-4E37-8CA9-2F4EF280D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9087-B58F-4B13-B44F-4CCDB45F9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lt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BF833-03F2-4CDA-B9BE-B95FC206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65A28-EA34-4E01-ABB0-4482AEB5C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9C7DD-EAC1-4DF7-886D-D1EBBF591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76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3689-D6D7-41EE-816C-E8376907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DC68-35D5-42AC-B465-17773AF2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FD517-F0BB-4EFA-BA2B-50744ABBF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lt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E0299-328D-4AC1-9777-FAB1DED5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5E115-DFF4-4A2B-AB67-844FB663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6A94C-9A15-48D1-8D49-DB46037E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06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9CFB-B61A-420D-A00D-8B1D6EE9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54BF1-A024-4538-88B6-253657EB0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D2168-A7CE-4F74-BD91-927DA978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A09B5-CF57-45EC-9915-F3D5E40D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42CAD-1C9C-41B3-86FC-F2804828F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34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C91105-74AA-41D2-8781-164E4D973A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6126B-604A-4E34-8D98-E67CF54FF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4DF73-9861-49C9-A93E-4A8AC2BB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275D-DF78-4847-A29A-1CCBE955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273BE-5E84-42E1-9C32-61F25078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82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9F8297-928C-412C-9234-73C05086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046A4-ACA2-4320-B17B-22762069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95026-429D-4769-93CB-D29DBA43C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8030A84-11D7-4300-984B-117169D7C6B1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220B-A5AD-4635-9FE2-2F4D78931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76380-FB71-4486-BE98-D09D8812E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53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phic 42">
            <a:extLst>
              <a:ext uri="{FF2B5EF4-FFF2-40B4-BE49-F238E27FC236}">
                <a16:creationId xmlns:a16="http://schemas.microsoft.com/office/drawing/2014/main" id="{F6B9021B-691E-4696-A5FD-085C5FE1F27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803" b="18500"/>
          <a:stretch/>
        </p:blipFill>
        <p:spPr>
          <a:xfrm>
            <a:off x="3107495" y="428031"/>
            <a:ext cx="1893288" cy="927085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501831AA-CBF0-48B5-93B9-BEAAACD46EE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959" b="14352"/>
          <a:stretch/>
        </p:blipFill>
        <p:spPr>
          <a:xfrm>
            <a:off x="4920622" y="428031"/>
            <a:ext cx="1800000" cy="927085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F9E61D1F-083E-4DE8-920B-2A5E285BEE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1003" b="19953"/>
          <a:stretch/>
        </p:blipFill>
        <p:spPr>
          <a:xfrm>
            <a:off x="6723186" y="428031"/>
            <a:ext cx="1800000" cy="927084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8E44D5C4-4B57-48C2-92B1-7906976E1C5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18146" b="16489"/>
          <a:stretch/>
        </p:blipFill>
        <p:spPr>
          <a:xfrm>
            <a:off x="8492450" y="428031"/>
            <a:ext cx="1800000" cy="927084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F51ABFC2-D55A-4307-9A36-9A7D5CCBA7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4361" y="1170509"/>
            <a:ext cx="1800000" cy="4785404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48157042-A179-4C59-BE15-B0E4E0BFDC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30948" y="1170509"/>
            <a:ext cx="1800000" cy="4785404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84F27110-BF2C-4241-BE52-FF60E2104B7F}"/>
              </a:ext>
            </a:extLst>
          </p:cNvPr>
          <p:cNvPicPr preferRelativeResize="0">
            <a:picLocks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937536" y="1170509"/>
            <a:ext cx="1800000" cy="4785404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DDF6D6AE-52D1-4B88-B45C-4A61635C95BB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27626" y="1090083"/>
            <a:ext cx="1800000" cy="486583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1A7685F4-7F90-4193-A529-78CB79FA4B75}"/>
              </a:ext>
            </a:extLst>
          </p:cNvPr>
          <p:cNvPicPr preferRelativeResize="0">
            <a:picLocks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516804" y="1090083"/>
            <a:ext cx="1800000" cy="486583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BB2A7D2D-C286-481E-A90D-88D1D55D73E5}"/>
              </a:ext>
            </a:extLst>
          </p:cNvPr>
          <p:cNvSpPr txBox="1"/>
          <p:nvPr/>
        </p:nvSpPr>
        <p:spPr>
          <a:xfrm>
            <a:off x="1875195" y="6102836"/>
            <a:ext cx="9151528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l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lentelė.</a:t>
            </a:r>
            <a:r>
              <a:rPr lang="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Šiuo metu Europos vaistų agentūros patvirtintų vakcinų nuo COVID-19 apžvalga. </a:t>
            </a: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791E0FB4-6128-4AD3-A7B2-9DDB314324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220004"/>
              </p:ext>
            </p:extLst>
          </p:nvPr>
        </p:nvGraphicFramePr>
        <p:xfrm>
          <a:off x="1504336" y="701794"/>
          <a:ext cx="8812469" cy="53883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7241">
                  <a:extLst>
                    <a:ext uri="{9D8B030D-6E8A-4147-A177-3AD203B41FA5}">
                      <a16:colId xmlns:a16="http://schemas.microsoft.com/office/drawing/2014/main" val="889796455"/>
                    </a:ext>
                  </a:extLst>
                </a:gridCol>
                <a:gridCol w="1794720">
                  <a:extLst>
                    <a:ext uri="{9D8B030D-6E8A-4147-A177-3AD203B41FA5}">
                      <a16:colId xmlns:a16="http://schemas.microsoft.com/office/drawing/2014/main" val="2736762038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227398979"/>
                    </a:ext>
                  </a:extLst>
                </a:gridCol>
                <a:gridCol w="1789471">
                  <a:extLst>
                    <a:ext uri="{9D8B030D-6E8A-4147-A177-3AD203B41FA5}">
                      <a16:colId xmlns:a16="http://schemas.microsoft.com/office/drawing/2014/main" val="1019213646"/>
                    </a:ext>
                  </a:extLst>
                </a:gridCol>
                <a:gridCol w="1792237">
                  <a:extLst>
                    <a:ext uri="{9D8B030D-6E8A-4147-A177-3AD203B41FA5}">
                      <a16:colId xmlns:a16="http://schemas.microsoft.com/office/drawing/2014/main" val="2345566239"/>
                    </a:ext>
                  </a:extLst>
                </a:gridCol>
              </a:tblGrid>
              <a:tr h="536446"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400">
                          <a:solidFill>
                            <a:schemeClr val="bg1"/>
                          </a:solidFill>
                          <a:effectLst/>
                        </a:rPr>
                        <a:t>„Pfizer“ / „BioNtech“</a:t>
                      </a:r>
                      <a:r>
                        <a:rPr lang="lt" sz="1400" baseline="3000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</a:p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400" baseline="300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400">
                          <a:solidFill>
                            <a:schemeClr val="bg1"/>
                          </a:solidFill>
                          <a:effectLst/>
                        </a:rPr>
                        <a:t>„Moderna“</a:t>
                      </a:r>
                      <a:r>
                        <a:rPr lang="lt" sz="1400" baseline="3000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</a:p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400" baseline="300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400">
                          <a:solidFill>
                            <a:schemeClr val="bg1"/>
                          </a:solidFill>
                          <a:effectLst/>
                        </a:rPr>
                        <a:t>„AstraZeneca / Oxford“</a:t>
                      </a:r>
                      <a:r>
                        <a:rPr lang="lt" sz="1400" baseline="3000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</a:p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400" baseline="300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400">
                          <a:solidFill>
                            <a:schemeClr val="bg1"/>
                          </a:solidFill>
                          <a:effectLst/>
                        </a:rPr>
                        <a:t>„Janssen“</a:t>
                      </a:r>
                      <a:r>
                        <a:rPr lang="lt" sz="1400" baseline="3000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</a:p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400" baseline="300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5526102"/>
                  </a:ext>
                </a:extLst>
              </a:tr>
              <a:tr h="869158"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Grafikas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2 injekcijos; </a:t>
                      </a:r>
                    </a:p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skiriama su 21 dienos pertrauka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2 injekcijos; skiriama su 28 dienų pertrauka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2 injekcijos; </a:t>
                      </a:r>
                    </a:p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skiriama su 4–12 savaičių pertrauka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1 injekcija</a:t>
                      </a:r>
                    </a:p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5507706"/>
                  </a:ext>
                </a:extLst>
              </a:tr>
              <a:tr h="729394"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Vakcinos tipas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mRNR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mRNR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modifikuotas adenovirusas (negyvas virusas) 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modifikuotas adenovirusas (negyvas virusas)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190613"/>
                  </a:ext>
                </a:extLst>
              </a:tr>
              <a:tr h="825220"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Patvirtintas amžius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vyresni nei 16 metų pacientai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vyresni nei 18 metų pacientai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vyresni nei 18 metų pacientai </a:t>
                      </a:r>
                    </a:p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000">
                          <a:solidFill>
                            <a:schemeClr val="tx1"/>
                          </a:solidFill>
                          <a:effectLst/>
                        </a:rPr>
                        <a:t>(kai kuriose šalyse 18–55 arba 18–65 metų pacientai)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vyresni nei 18 metų pacientai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548449"/>
                  </a:ext>
                </a:extLst>
              </a:tr>
              <a:tr h="235852"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Efektyvumas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95 %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94,1 %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70,4 %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66,3 %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6873934"/>
                  </a:ext>
                </a:extLst>
              </a:tr>
              <a:tr h="729394"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Apsaugos pradžia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7 dienos po antrosios vakcinos dozės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14 dienų po antrosios dozės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15 dienų po antrosios dozės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14-28 dienos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6857802"/>
                  </a:ext>
                </a:extLst>
              </a:tr>
              <a:tr h="1222936"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Ar tinka pacientams, sergantiems mieloma?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Taip. Skiepytis, kai / jei rekomenduojama pacientams ar naudojama jų šalyje.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Taip. Skiepytis, kai / jei rekomenduojama pacientams ar naudojama jų šalyje.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Taip. Skiepytis, kai / jei rekomenduojama pacientams ar naudojama jų šalyje.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100">
                          <a:solidFill>
                            <a:schemeClr val="tx1"/>
                          </a:solidFill>
                          <a:effectLst/>
                        </a:rPr>
                        <a:t>Taip. Skiepytis, kai / jei rekomenduojama pacientams ar naudojama jų šalyje.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2055864"/>
                  </a:ext>
                </a:extLst>
              </a:tr>
            </a:tbl>
          </a:graphicData>
        </a:graphic>
      </p:graphicFrame>
      <p:pic>
        <p:nvPicPr>
          <p:cNvPr id="55" name="Graphic 54">
            <a:extLst>
              <a:ext uri="{FF2B5EF4-FFF2-40B4-BE49-F238E27FC236}">
                <a16:creationId xmlns:a16="http://schemas.microsoft.com/office/drawing/2014/main" id="{72BE7B25-0CAB-4BF2-9148-8E7D54AD2AA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875195" y="213303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02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</Words>
  <Application>Microsoft Office PowerPoint</Application>
  <PresentationFormat>Widescreen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Vallejo</dc:creator>
  <cp:lastModifiedBy>Ana Vallejo</cp:lastModifiedBy>
  <cp:revision>5</cp:revision>
  <dcterms:created xsi:type="dcterms:W3CDTF">2021-04-08T13:50:43Z</dcterms:created>
  <dcterms:modified xsi:type="dcterms:W3CDTF">2021-05-10T07:38:37Z</dcterms:modified>
</cp:coreProperties>
</file>