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8003E-405E-44BB-98C6-4DC93EFF6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78E34-3DEA-4E3D-9B46-E271B09C1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9833-DB46-4045-8D08-B43BEF892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7443-244A-45D5-BAFA-48202B9C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13ACD-BDC8-470E-9545-DB2D3D98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56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725B-B94A-4A77-893D-6970076B5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E28A-4202-4C8D-BE57-4C72B9C7F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1455A-3EFE-4F5C-A89F-6B5E5F518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DD2B4-D033-4605-842E-71F2F749E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867A-33E9-43EF-B3EB-4DEB0653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BABF-A6B5-4775-A6A6-4E1F1EE5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C259-8FBA-467D-9BDC-21ED7EBC1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6A10-5D0D-4043-B75D-E2C281E3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39374-D2AA-41E3-BD5C-60523E33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AA88-2562-4418-8697-693F737F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6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5F93-91AC-44DF-ACE0-052B82C2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1AE5D-63F0-4086-8019-6C6898115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8B6C5-093A-4378-B933-537FC5C98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B0898-C6CB-4DC4-A96C-2CFF9482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F5E70-BE44-4905-B8D9-CD8223A3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25F6C-EB92-4324-BC1E-31D6DF716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53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78A9-8EAD-410F-B878-A576E300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96AC3-7FBF-4243-82D0-31403C437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8CC25-6F15-4A97-B396-4A2CC2CF8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768B8-539B-4398-89D1-E72556FE9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6CFDBE-8F45-4044-9275-B7FE50533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F104C-A09C-4411-9EFD-DCC5DE5D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9A815-3555-45F1-8CC4-173900E3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A2E60-37CB-4F59-8D95-36B2CFF3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8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A302-3C9F-4E48-A2A0-547254CD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15E0D-5CFD-4911-A354-5E957CA4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AF7F2-B224-4B90-8DBE-CE9B216E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3DE81-B5BF-49D7-8B00-9FA4CD01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D02AF8-17E6-4E95-98F6-03A9FEED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95B2B-B669-4877-9B78-2B17C1BD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BAB7-AAD6-4E23-BB45-73B30229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2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D8F7-130B-4689-901A-3FFBC8879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F24A-ACC8-4E37-8CA9-2F4EF280D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9087-B58F-4B13-B44F-4CCDB45F9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BF833-03F2-4CDA-B9BE-B95FC206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65A28-EA34-4E01-ABB0-4482AEB5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9C7DD-EAC1-4DF7-886D-D1EBBF591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6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3689-D6D7-41EE-816C-E8376907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DC68-35D5-42AC-B465-17773AF2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FD517-F0BB-4EFA-BA2B-50744ABBF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E0299-328D-4AC1-9777-FAB1DED5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5E115-DFF4-4A2B-AB67-844FB663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6A94C-9A15-48D1-8D49-DB46037E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06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9CFB-B61A-420D-A00D-8B1D6EE9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54BF1-A024-4538-88B6-253657EB0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D2168-A7CE-4F74-BD91-927DA978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A09B5-CF57-45EC-9915-F3D5E40D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42CAD-1C9C-41B3-86FC-F2804828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4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C91105-74AA-41D2-8781-164E4D973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6126B-604A-4E34-8D98-E67CF54FF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DF73-9861-49C9-A93E-4A8AC2BB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275D-DF78-4847-A29A-1CCBE955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73BE-5E84-42E1-9C32-61F25078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82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F8297-928C-412C-9234-73C05086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046A4-ACA2-4320-B17B-22762069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95026-429D-4769-93CB-D29DBA43C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220B-A5AD-4635-9FE2-2F4D78931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76380-FB71-4486-BE98-D09D8812E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3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phic 42">
            <a:extLst>
              <a:ext uri="{FF2B5EF4-FFF2-40B4-BE49-F238E27FC236}">
                <a16:creationId xmlns:a16="http://schemas.microsoft.com/office/drawing/2014/main" id="{F6B9021B-691E-4696-A5FD-085C5FE1F27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803" b="18500"/>
          <a:stretch/>
        </p:blipFill>
        <p:spPr>
          <a:xfrm>
            <a:off x="3107495" y="428031"/>
            <a:ext cx="1893288" cy="927085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501831AA-CBF0-48B5-93B9-BEAAACD46EE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959" b="14352"/>
          <a:stretch/>
        </p:blipFill>
        <p:spPr>
          <a:xfrm>
            <a:off x="4920622" y="428031"/>
            <a:ext cx="1800000" cy="927085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F9E61D1F-083E-4DE8-920B-2A5E285BEE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1003" b="19953"/>
          <a:stretch/>
        </p:blipFill>
        <p:spPr>
          <a:xfrm>
            <a:off x="6723186" y="428031"/>
            <a:ext cx="1800000" cy="927084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8E44D5C4-4B57-48C2-92B1-7906976E1C5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18146" b="16489"/>
          <a:stretch/>
        </p:blipFill>
        <p:spPr>
          <a:xfrm>
            <a:off x="8492450" y="428031"/>
            <a:ext cx="1800000" cy="927084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F51ABFC2-D55A-4307-9A36-9A7D5CCBA7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4361" y="1170509"/>
            <a:ext cx="1800000" cy="4785404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48157042-A179-4C59-BE15-B0E4E0BFDC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30948" y="1170509"/>
            <a:ext cx="1800000" cy="4785404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84F27110-BF2C-4241-BE52-FF60E2104B7F}"/>
              </a:ext>
            </a:extLst>
          </p:cNvPr>
          <p:cNvPicPr preferRelativeResize="0">
            <a:picLocks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937536" y="1170509"/>
            <a:ext cx="1800000" cy="4785404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DDF6D6AE-52D1-4B88-B45C-4A61635C95BB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27626" y="1090083"/>
            <a:ext cx="1800000" cy="486583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1A7685F4-7F90-4193-A529-78CB79FA4B75}"/>
              </a:ext>
            </a:extLst>
          </p:cNvPr>
          <p:cNvPicPr preferRelativeResize="0">
            <a:picLocks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516804" y="1090083"/>
            <a:ext cx="1800000" cy="486583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BB2A7D2D-C286-481E-A90D-88D1D55D73E5}"/>
              </a:ext>
            </a:extLst>
          </p:cNvPr>
          <p:cNvSpPr txBox="1"/>
          <p:nvPr/>
        </p:nvSpPr>
        <p:spPr>
          <a:xfrm>
            <a:off x="1520236" y="6094011"/>
            <a:ext cx="9151528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</a:t>
            </a:r>
            <a:r>
              <a:rPr lang="ro-R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belul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Informații preliminare disponibile pentru eficacitatea fiecărui vaccin în cazul variantelor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COVID-19.</a:t>
            </a:r>
            <a:r>
              <a:rPr lang="en-GB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8,9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1653CA8A-9B51-4399-B3C0-4C7EE849958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982066" y="414383"/>
            <a:ext cx="647700" cy="781050"/>
          </a:xfrm>
          <a:prstGeom prst="rect">
            <a:avLst/>
          </a:prstGeom>
        </p:spPr>
      </p:pic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F7C0CACC-6D3D-4B3D-9188-FBDA21E29F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319745"/>
              </p:ext>
            </p:extLst>
          </p:nvPr>
        </p:nvGraphicFramePr>
        <p:xfrm>
          <a:off x="1324361" y="544286"/>
          <a:ext cx="8992444" cy="56071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8953">
                  <a:extLst>
                    <a:ext uri="{9D8B030D-6E8A-4147-A177-3AD203B41FA5}">
                      <a16:colId xmlns:a16="http://schemas.microsoft.com/office/drawing/2014/main" val="1159103083"/>
                    </a:ext>
                  </a:extLst>
                </a:gridCol>
                <a:gridCol w="1850572">
                  <a:extLst>
                    <a:ext uri="{9D8B030D-6E8A-4147-A177-3AD203B41FA5}">
                      <a16:colId xmlns:a16="http://schemas.microsoft.com/office/drawing/2014/main" val="2360858682"/>
                    </a:ext>
                  </a:extLst>
                </a:gridCol>
                <a:gridCol w="1763485">
                  <a:extLst>
                    <a:ext uri="{9D8B030D-6E8A-4147-A177-3AD203B41FA5}">
                      <a16:colId xmlns:a16="http://schemas.microsoft.com/office/drawing/2014/main" val="3059933725"/>
                    </a:ext>
                  </a:extLst>
                </a:gridCol>
                <a:gridCol w="1763486">
                  <a:extLst>
                    <a:ext uri="{9D8B030D-6E8A-4147-A177-3AD203B41FA5}">
                      <a16:colId xmlns:a16="http://schemas.microsoft.com/office/drawing/2014/main" val="904530059"/>
                    </a:ext>
                  </a:extLst>
                </a:gridCol>
                <a:gridCol w="1825948">
                  <a:extLst>
                    <a:ext uri="{9D8B030D-6E8A-4147-A177-3AD203B41FA5}">
                      <a16:colId xmlns:a16="http://schemas.microsoft.com/office/drawing/2014/main" val="3017367851"/>
                    </a:ext>
                  </a:extLst>
                </a:gridCol>
              </a:tblGrid>
              <a:tr h="6790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 dirty="0">
                          <a:effectLst/>
                        </a:rPr>
                        <a:t>Pfizer/</a:t>
                      </a:r>
                      <a:r>
                        <a:rPr lang="en-GB" sz="1500" dirty="0" err="1">
                          <a:effectLst/>
                        </a:rPr>
                        <a:t>BioNtech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 dirty="0" err="1">
                          <a:effectLst/>
                        </a:rPr>
                        <a:t>Moderna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 dirty="0">
                          <a:effectLst/>
                        </a:rPr>
                        <a:t>AstraZeneca/Oxford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 dirty="0">
                          <a:effectLst/>
                        </a:rPr>
                        <a:t>Janssen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144332"/>
                  </a:ext>
                </a:extLst>
              </a:tr>
              <a:tr h="811089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solidFill>
                            <a:schemeClr val="tx1"/>
                          </a:solidFill>
                          <a:effectLst/>
                        </a:rPr>
                        <a:t>Varianta </a:t>
                      </a: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</a:rPr>
                        <a:t>UK (B.1.1.7)</a:t>
                      </a:r>
                      <a:endParaRPr lang="en-GB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>
                          <a:effectLst/>
                        </a:rPr>
                        <a:t>94%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Nu se știe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>
                          <a:effectLst/>
                        </a:rPr>
                        <a:t>74.6%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Nu se știe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4945"/>
                  </a:ext>
                </a:extLst>
              </a:tr>
              <a:tr h="1524055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solidFill>
                            <a:schemeClr val="tx1"/>
                          </a:solidFill>
                          <a:effectLst/>
                        </a:rPr>
                        <a:t>Varianta sudafricană</a:t>
                      </a:r>
                      <a:endParaRPr lang="en-GB" sz="15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</a:rPr>
                        <a:t>(B.1.351)</a:t>
                      </a:r>
                      <a:endParaRPr lang="en-GB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Nu se știe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Nu se știe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A se confirma. Informațiile preliminare au arătat în jur de </a:t>
                      </a:r>
                      <a:r>
                        <a:rPr lang="en-GB" sz="1500" dirty="0">
                          <a:effectLst/>
                        </a:rPr>
                        <a:t>10%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>
                          <a:effectLst/>
                        </a:rPr>
                        <a:t>57%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40885"/>
                  </a:ext>
                </a:extLst>
              </a:tr>
              <a:tr h="1068884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solidFill>
                            <a:schemeClr val="tx1"/>
                          </a:solidFill>
                          <a:effectLst/>
                        </a:rPr>
                        <a:t>Varianta braziliană</a:t>
                      </a:r>
                      <a:endParaRPr lang="en-GB" sz="15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</a:rPr>
                        <a:t>(P.1)</a:t>
                      </a:r>
                      <a:endParaRPr lang="en-GB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Nu se știe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Nu se știe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Nu se știe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Nu se știe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049230"/>
                  </a:ext>
                </a:extLst>
              </a:tr>
              <a:tr h="1524055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solidFill>
                            <a:schemeClr val="tx1"/>
                          </a:solidFill>
                          <a:effectLst/>
                        </a:rPr>
                        <a:t>Varianta franceză</a:t>
                      </a:r>
                      <a:endParaRPr lang="en-GB" sz="15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o-RO" sz="1500" dirty="0">
                          <a:solidFill>
                            <a:schemeClr val="tx1"/>
                          </a:solidFill>
                          <a:effectLst/>
                        </a:rPr>
                        <a:t>Nu se știe</a:t>
                      </a: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GB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Nu se știe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Nu se știe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Nu se știe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500" dirty="0">
                          <a:effectLst/>
                        </a:rPr>
                        <a:t>Nu se știe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4173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670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Vallejo</dc:creator>
  <cp:lastModifiedBy>Ana Vallejo</cp:lastModifiedBy>
  <cp:revision>7</cp:revision>
  <dcterms:created xsi:type="dcterms:W3CDTF">2021-04-08T13:50:43Z</dcterms:created>
  <dcterms:modified xsi:type="dcterms:W3CDTF">2021-04-16T13:37:42Z</dcterms:modified>
</cp:coreProperties>
</file>