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30A84-11D7-4300-984B-117169D7C6B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F6B9021B-691E-4696-A5FD-085C5FE1F27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803" b="18500"/>
          <a:stretch/>
        </p:blipFill>
        <p:spPr>
          <a:xfrm>
            <a:off x="3107495" y="428031"/>
            <a:ext cx="1893288" cy="92708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501831AA-CBF0-48B5-93B9-BEAAACD46EE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959" b="14352"/>
          <a:stretch/>
        </p:blipFill>
        <p:spPr>
          <a:xfrm>
            <a:off x="4920622" y="428031"/>
            <a:ext cx="1800000" cy="92708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9E61D1F-083E-4DE8-920B-2A5E285BEE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1003" b="19953"/>
          <a:stretch/>
        </p:blipFill>
        <p:spPr>
          <a:xfrm>
            <a:off x="6723186" y="428031"/>
            <a:ext cx="1800000" cy="927084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E44D5C4-4B57-48C2-92B1-7906976E1C5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18146" b="16489"/>
          <a:stretch/>
        </p:blipFill>
        <p:spPr>
          <a:xfrm>
            <a:off x="8492450" y="428031"/>
            <a:ext cx="1800000" cy="927084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F51ABFC2-D55A-4307-9A36-9A7D5CCBA7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4361" y="1170509"/>
            <a:ext cx="1800000" cy="4785404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48157042-A179-4C59-BE15-B0E4E0BFDC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30948" y="1170509"/>
            <a:ext cx="1800000" cy="4785404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84F27110-BF2C-4241-BE52-FF60E2104B7F}"/>
              </a:ext>
            </a:extLst>
          </p:cNvPr>
          <p:cNvPicPr preferRelativeResize="0">
            <a:picLocks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937536" y="1170509"/>
            <a:ext cx="1800000" cy="4785404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DF6D6AE-52D1-4B88-B45C-4A61635C95BB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27626" y="1090083"/>
            <a:ext cx="1800000" cy="486583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1A7685F4-7F90-4193-A529-78CB79FA4B75}"/>
              </a:ext>
            </a:extLst>
          </p:cNvPr>
          <p:cNvPicPr preferRelativeResize="0">
            <a:picLocks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516804" y="1090083"/>
            <a:ext cx="1800000" cy="486583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BB2A7D2D-C286-481E-A90D-88D1D55D73E5}"/>
              </a:ext>
            </a:extLst>
          </p:cNvPr>
          <p:cNvSpPr txBox="1"/>
          <p:nvPr/>
        </p:nvSpPr>
        <p:spPr>
          <a:xfrm>
            <a:off x="1269884" y="6080994"/>
            <a:ext cx="9281372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</a:t>
            </a:r>
            <a:r>
              <a:rPr lang="ro-RO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elul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Privire de ansamblu asupra vaccinurilor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COVID-19 </a:t>
            </a: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aprobate în prezent de către Agenția Europeană pentru Medicamente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791E0FB4-6128-4AD3-A7B2-9DDB31432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206393"/>
              </p:ext>
            </p:extLst>
          </p:nvPr>
        </p:nvGraphicFramePr>
        <p:xfrm>
          <a:off x="1504336" y="701794"/>
          <a:ext cx="8812469" cy="51600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7241">
                  <a:extLst>
                    <a:ext uri="{9D8B030D-6E8A-4147-A177-3AD203B41FA5}">
                      <a16:colId xmlns:a16="http://schemas.microsoft.com/office/drawing/2014/main" val="889796455"/>
                    </a:ext>
                  </a:extLst>
                </a:gridCol>
                <a:gridCol w="1794720">
                  <a:extLst>
                    <a:ext uri="{9D8B030D-6E8A-4147-A177-3AD203B41FA5}">
                      <a16:colId xmlns:a16="http://schemas.microsoft.com/office/drawing/2014/main" val="2736762038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227398979"/>
                    </a:ext>
                  </a:extLst>
                </a:gridCol>
                <a:gridCol w="1789471">
                  <a:extLst>
                    <a:ext uri="{9D8B030D-6E8A-4147-A177-3AD203B41FA5}">
                      <a16:colId xmlns:a16="http://schemas.microsoft.com/office/drawing/2014/main" val="1019213646"/>
                    </a:ext>
                  </a:extLst>
                </a:gridCol>
                <a:gridCol w="1792237">
                  <a:extLst>
                    <a:ext uri="{9D8B030D-6E8A-4147-A177-3AD203B41FA5}">
                      <a16:colId xmlns:a16="http://schemas.microsoft.com/office/drawing/2014/main" val="2345566239"/>
                    </a:ext>
                  </a:extLst>
                </a:gridCol>
              </a:tblGrid>
              <a:tr h="536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</a:rPr>
                        <a:t>Pfizer/BioNtech</a:t>
                      </a: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</a:rPr>
                        <a:t>Moderna</a:t>
                      </a: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</a:rPr>
                        <a:t>AstraZeneca/Oxford</a:t>
                      </a: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</a:rPr>
                        <a:t>Janssen</a:t>
                      </a: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526102"/>
                  </a:ext>
                </a:extLst>
              </a:tr>
              <a:tr h="869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Calendar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inj</a:t>
                      </a: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ecții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;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l</a:t>
                      </a:r>
                      <a:r>
                        <a:rPr lang="ro-RO" sz="1100">
                          <a:solidFill>
                            <a:schemeClr val="tx1"/>
                          </a:solidFill>
                          <a:effectLst/>
                        </a:rPr>
                        <a:t>a 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o distanță de 21 de </a:t>
                      </a: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zle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injec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ții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; 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la o distanță de 28 de zile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inj</a:t>
                      </a: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ecții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;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La o distanță de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4-12 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săptămâni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injec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ție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5507706"/>
                  </a:ext>
                </a:extLst>
              </a:tr>
              <a:tr h="729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Tip de Vaccin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ARNm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ARNm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adenovirus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 modificat 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nu un virus viu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adenovirus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 modificat 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nu un virus viu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190613"/>
                  </a:ext>
                </a:extLst>
              </a:tr>
              <a:tr h="825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Vârstă aprobată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16+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18+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18+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(in </a:t>
                      </a:r>
                      <a:r>
                        <a:rPr lang="en-GB" sz="11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anumite</a:t>
                      </a: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tari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18-55 </a:t>
                      </a:r>
                      <a:r>
                        <a:rPr lang="en-GB" sz="1000" dirty="0" err="1">
                          <a:solidFill>
                            <a:schemeClr val="tx1"/>
                          </a:solidFill>
                          <a:effectLst/>
                        </a:rPr>
                        <a:t>sau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 18-65)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18+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548449"/>
                  </a:ext>
                </a:extLst>
              </a:tr>
              <a:tr h="2358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Ef</a:t>
                      </a: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icacitate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95%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94.1%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70.4%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66.3%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873934"/>
                  </a:ext>
                </a:extLst>
              </a:tr>
              <a:tr h="729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Începerea protecției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La 7 zile de la a doua doză a vaccinului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La 14 zile de la a doua doză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La 15 zile de la a doua doză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La 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14-28 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de zile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857802"/>
                  </a:ext>
                </a:extLst>
              </a:tr>
              <a:tr h="12229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Adecvat pentru pacienții cu mielom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Da. </a:t>
                      </a:r>
                      <a:r>
                        <a:rPr lang="es-ES" sz="1100" dirty="0" err="1">
                          <a:solidFill>
                            <a:schemeClr val="tx1"/>
                          </a:solidFill>
                          <a:effectLst/>
                        </a:rPr>
                        <a:t>Primi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ți vaccinul când</a:t>
                      </a: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/d</a:t>
                      </a: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acă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 vi se recomandă sau dacă este disponibil în țara dumneavoastră.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Da. </a:t>
                      </a:r>
                      <a:r>
                        <a:rPr lang="es-ES" sz="1100" dirty="0" err="1">
                          <a:solidFill>
                            <a:schemeClr val="tx1"/>
                          </a:solidFill>
                          <a:effectLst/>
                        </a:rPr>
                        <a:t>Primi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ți vaccinul când</a:t>
                      </a: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/d</a:t>
                      </a: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acă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 vi se recomandă sau dacă este disponibil în țara dumneavoastră.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Da. </a:t>
                      </a:r>
                      <a:r>
                        <a:rPr lang="es-ES" sz="1100" dirty="0" err="1">
                          <a:solidFill>
                            <a:schemeClr val="tx1"/>
                          </a:solidFill>
                          <a:effectLst/>
                        </a:rPr>
                        <a:t>Primi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ți vaccinul când</a:t>
                      </a: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/d</a:t>
                      </a: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acă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 vi se recomandă sau dacă este disponibil în țara dumneavoastră.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Da. </a:t>
                      </a:r>
                      <a:r>
                        <a:rPr lang="es-ES" sz="1100" dirty="0" err="1">
                          <a:solidFill>
                            <a:schemeClr val="tx1"/>
                          </a:solidFill>
                          <a:effectLst/>
                        </a:rPr>
                        <a:t>Primi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ți vaccinul când</a:t>
                      </a: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</a:rPr>
                        <a:t>/d</a:t>
                      </a:r>
                      <a:r>
                        <a:rPr lang="ro-RO" sz="1100" dirty="0" err="1">
                          <a:solidFill>
                            <a:schemeClr val="tx1"/>
                          </a:solidFill>
                          <a:effectLst/>
                        </a:rPr>
                        <a:t>acă</a:t>
                      </a:r>
                      <a:r>
                        <a:rPr lang="ro-RO" sz="1100" dirty="0">
                          <a:solidFill>
                            <a:schemeClr val="tx1"/>
                          </a:solidFill>
                          <a:effectLst/>
                        </a:rPr>
                        <a:t> vi se recomandă sau dacă este disponibil în țara dumneavoastră.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2055864"/>
                  </a:ext>
                </a:extLst>
              </a:tr>
            </a:tbl>
          </a:graphicData>
        </a:graphic>
      </p:graphicFrame>
      <p:pic>
        <p:nvPicPr>
          <p:cNvPr id="55" name="Graphic 54">
            <a:extLst>
              <a:ext uri="{FF2B5EF4-FFF2-40B4-BE49-F238E27FC236}">
                <a16:creationId xmlns:a16="http://schemas.microsoft.com/office/drawing/2014/main" id="{72BE7B25-0CAB-4BF2-9148-8E7D54AD2AA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875195" y="213303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Ana Vallejo</cp:lastModifiedBy>
  <cp:revision>9</cp:revision>
  <dcterms:created xsi:type="dcterms:W3CDTF">2021-04-08T13:50:43Z</dcterms:created>
  <dcterms:modified xsi:type="dcterms:W3CDTF">2021-04-19T09:58:38Z</dcterms:modified>
</cp:coreProperties>
</file>