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 rtl="0">
      <a:defRPr lang="h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8003E-405E-44BB-98C6-4DC93EFF6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D78E34-3DEA-4E3D-9B46-E271B09C1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hy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349833-DB46-4045-8D08-B43BEF892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F7443-244A-45D5-BAFA-48202B9CD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13ACD-BDC8-470E-9545-DB2D3D983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563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1725B-B94A-4A77-893D-6970076B5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4E28A-4202-4C8D-BE57-4C72B9C7F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hy"/>
              <a:t>Click to edit Master text styles</a:t>
            </a:r>
          </a:p>
          <a:p>
            <a:pPr lvl="1" rtl="0"/>
            <a:r>
              <a:rPr lang="hy"/>
              <a:t>Second level</a:t>
            </a:r>
          </a:p>
          <a:p>
            <a:pPr lvl="2" rtl="0"/>
            <a:r>
              <a:rPr lang="hy"/>
              <a:t>Third level</a:t>
            </a:r>
          </a:p>
          <a:p>
            <a:pPr lvl="3" rtl="0"/>
            <a:r>
              <a:rPr lang="hy"/>
              <a:t>Fourth level</a:t>
            </a:r>
          </a:p>
          <a:p>
            <a:pPr lvl="4" rtl="0"/>
            <a:r>
              <a:rPr lang="hy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1455A-3EFE-4F5C-A89F-6B5E5F518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DD2B4-D033-4605-842E-71F2F749E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0867A-33E9-43EF-B3EB-4DEB06534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463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EBABF-A6B5-4775-A6A6-4E1F1EE5C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9C259-8FBA-467D-9BDC-21ED7EBC1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y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66A10-5D0D-4043-B75D-E2C281E36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39374-D2AA-41E3-BD5C-60523E335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DAA88-2562-4418-8697-693F737FC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6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65F93-91AC-44DF-ACE0-052B82C2B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1AE5D-63F0-4086-8019-6C6898115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hy"/>
              <a:t>Click to edit Master text styles</a:t>
            </a:r>
          </a:p>
          <a:p>
            <a:pPr lvl="1" rtl="0"/>
            <a:r>
              <a:rPr lang="hy"/>
              <a:t>Second level</a:t>
            </a:r>
          </a:p>
          <a:p>
            <a:pPr lvl="2" rtl="0"/>
            <a:r>
              <a:rPr lang="hy"/>
              <a:t>Third level</a:t>
            </a:r>
          </a:p>
          <a:p>
            <a:pPr lvl="3" rtl="0"/>
            <a:r>
              <a:rPr lang="hy"/>
              <a:t>Fourth level</a:t>
            </a:r>
          </a:p>
          <a:p>
            <a:pPr lvl="4" rtl="0"/>
            <a:r>
              <a:rPr lang="hy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B8B6C5-093A-4378-B933-537FC5C98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hy"/>
              <a:t>Click to edit Master text styles</a:t>
            </a:r>
          </a:p>
          <a:p>
            <a:pPr lvl="1" rtl="0"/>
            <a:r>
              <a:rPr lang="hy"/>
              <a:t>Second level</a:t>
            </a:r>
          </a:p>
          <a:p>
            <a:pPr lvl="2" rtl="0"/>
            <a:r>
              <a:rPr lang="hy"/>
              <a:t>Third level</a:t>
            </a:r>
          </a:p>
          <a:p>
            <a:pPr lvl="3" rtl="0"/>
            <a:r>
              <a:rPr lang="hy"/>
              <a:t>Fourth level</a:t>
            </a:r>
          </a:p>
          <a:p>
            <a:pPr lvl="4" rtl="0"/>
            <a:r>
              <a:rPr lang="hy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7B0898-C6CB-4DC4-A96C-2CFF9482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1F5E70-BE44-4905-B8D9-CD8223A3E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B25F6C-EB92-4324-BC1E-31D6DF716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538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478A9-8EAD-410F-B878-A576E3001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96AC3-7FBF-4243-82D0-31403C437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y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38CC25-6F15-4A97-B396-4A2CC2CF8B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hy"/>
              <a:t>Click to edit Master text styles</a:t>
            </a:r>
          </a:p>
          <a:p>
            <a:pPr lvl="1" rtl="0"/>
            <a:r>
              <a:rPr lang="hy"/>
              <a:t>Second level</a:t>
            </a:r>
          </a:p>
          <a:p>
            <a:pPr lvl="2" rtl="0"/>
            <a:r>
              <a:rPr lang="hy"/>
              <a:t>Third level</a:t>
            </a:r>
          </a:p>
          <a:p>
            <a:pPr lvl="3" rtl="0"/>
            <a:r>
              <a:rPr lang="hy"/>
              <a:t>Fourth level</a:t>
            </a:r>
          </a:p>
          <a:p>
            <a:pPr lvl="4" rtl="0"/>
            <a:r>
              <a:rPr lang="hy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D768B8-539B-4398-89D1-E72556FE9F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y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6CFDBE-8F45-4044-9275-B7FE505339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hy"/>
              <a:t>Click to edit Master text styles</a:t>
            </a:r>
          </a:p>
          <a:p>
            <a:pPr lvl="1" rtl="0"/>
            <a:r>
              <a:rPr lang="hy"/>
              <a:t>Second level</a:t>
            </a:r>
          </a:p>
          <a:p>
            <a:pPr lvl="2" rtl="0"/>
            <a:r>
              <a:rPr lang="hy"/>
              <a:t>Third level</a:t>
            </a:r>
          </a:p>
          <a:p>
            <a:pPr lvl="3" rtl="0"/>
            <a:r>
              <a:rPr lang="hy"/>
              <a:t>Fourth level</a:t>
            </a:r>
          </a:p>
          <a:p>
            <a:pPr lvl="4" rtl="0"/>
            <a:r>
              <a:rPr lang="hy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FF104C-A09C-4411-9EFD-DCC5DE5D4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E9A815-3555-45F1-8CC4-173900E31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1A2E60-37CB-4F59-8D95-36B2CFF3B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8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5A302-3C9F-4E48-A2A0-547254CD8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A15E0D-5CFD-4911-A354-5E957CA43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6AF7F2-B224-4B90-8DBE-CE9B216E5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43DE81-B5BF-49D7-8B00-9FA4CD012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77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D02AF8-17E6-4E95-98F6-03A9FEEDB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095B2B-B669-4877-9B78-2B17C1BD2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8BAB7-AAD6-4E23-BB45-73B30229D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528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1D8F7-130B-4689-901A-3FFBC8879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7F24A-ACC8-4E37-8CA9-2F4EF280D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hy"/>
              <a:t>Click to edit Master text styles</a:t>
            </a:r>
          </a:p>
          <a:p>
            <a:pPr lvl="1" rtl="0"/>
            <a:r>
              <a:rPr lang="hy"/>
              <a:t>Second level</a:t>
            </a:r>
          </a:p>
          <a:p>
            <a:pPr lvl="2" rtl="0"/>
            <a:r>
              <a:rPr lang="hy"/>
              <a:t>Third level</a:t>
            </a:r>
          </a:p>
          <a:p>
            <a:pPr lvl="3" rtl="0"/>
            <a:r>
              <a:rPr lang="hy"/>
              <a:t>Fourth level</a:t>
            </a:r>
          </a:p>
          <a:p>
            <a:pPr lvl="4" rtl="0"/>
            <a:r>
              <a:rPr lang="hy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99087-B58F-4B13-B44F-4CCDB45F9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y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8BF833-03F2-4CDA-B9BE-B95FC206B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065A28-EA34-4E01-ABB0-4482AEB5C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9C7DD-EAC1-4DF7-886D-D1EBBF591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76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43689-D6D7-41EE-816C-E83769078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E2DC68-35D5-42AC-B465-17773AF20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9FD517-F0BB-4EFA-BA2B-50744ABBF5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y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BE0299-328D-4AC1-9777-FAB1DED57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F5E115-DFF4-4A2B-AB67-844FB6634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6A94C-9A15-48D1-8D49-DB46037E6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06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29CFB-B61A-420D-A00D-8B1D6EE92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E54BF1-A024-4538-88B6-253657EB0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hy"/>
              <a:t>Click to edit Master text styles</a:t>
            </a:r>
          </a:p>
          <a:p>
            <a:pPr lvl="1" rtl="0"/>
            <a:r>
              <a:rPr lang="hy"/>
              <a:t>Second level</a:t>
            </a:r>
          </a:p>
          <a:p>
            <a:pPr lvl="2" rtl="0"/>
            <a:r>
              <a:rPr lang="hy"/>
              <a:t>Third level</a:t>
            </a:r>
          </a:p>
          <a:p>
            <a:pPr lvl="3" rtl="0"/>
            <a:r>
              <a:rPr lang="hy"/>
              <a:t>Fourth level</a:t>
            </a:r>
          </a:p>
          <a:p>
            <a:pPr lvl="4" rtl="0"/>
            <a:r>
              <a:rPr lang="hy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D2168-A7CE-4F74-BD91-927DA978B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A09B5-CF57-45EC-9915-F3D5E40D4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42CAD-1C9C-41B3-86FC-F2804828F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349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C91105-74AA-41D2-8781-164E4D973A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56126B-604A-4E34-8D98-E67CF54FF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hy"/>
              <a:t>Click to edit Master text styles</a:t>
            </a:r>
          </a:p>
          <a:p>
            <a:pPr lvl="1" rtl="0"/>
            <a:r>
              <a:rPr lang="hy"/>
              <a:t>Second level</a:t>
            </a:r>
          </a:p>
          <a:p>
            <a:pPr lvl="2" rtl="0"/>
            <a:r>
              <a:rPr lang="hy"/>
              <a:t>Third level</a:t>
            </a:r>
          </a:p>
          <a:p>
            <a:pPr lvl="3" rtl="0"/>
            <a:r>
              <a:rPr lang="hy"/>
              <a:t>Fourth level</a:t>
            </a:r>
          </a:p>
          <a:p>
            <a:pPr lvl="4" rtl="0"/>
            <a:r>
              <a:rPr lang="hy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4DF73-9861-49C9-A93E-4A8AC2BB6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3275D-DF78-4847-A29A-1CCBE955C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273BE-5E84-42E1-9C32-61F25078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820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9F8297-928C-412C-9234-73C050865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046A4-ACA2-4320-B17B-227620698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hy"/>
              <a:t>Click to edit Master text styles</a:t>
            </a:r>
          </a:p>
          <a:p>
            <a:pPr lvl="1" rtl="0"/>
            <a:r>
              <a:rPr lang="hy"/>
              <a:t>Second level</a:t>
            </a:r>
          </a:p>
          <a:p>
            <a:pPr lvl="2" rtl="0"/>
            <a:r>
              <a:rPr lang="hy"/>
              <a:t>Third level</a:t>
            </a:r>
          </a:p>
          <a:p>
            <a:pPr lvl="3" rtl="0"/>
            <a:r>
              <a:rPr lang="hy"/>
              <a:t>Fourth level</a:t>
            </a:r>
          </a:p>
          <a:p>
            <a:pPr lvl="4" rtl="0"/>
            <a:r>
              <a:rPr lang="hy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95026-429D-4769-93CB-D29DBA43C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0220B-A5AD-4635-9FE2-2F4D78931F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476380-FB71-4486-BE98-D09D8812E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536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raphic 59">
            <a:extLst>
              <a:ext uri="{FF2B5EF4-FFF2-40B4-BE49-F238E27FC236}">
                <a16:creationId xmlns:a16="http://schemas.microsoft.com/office/drawing/2014/main" id="{174521DF-929E-4847-9599-CD64CFD50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4913" y="0"/>
            <a:ext cx="10940142" cy="6832272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BC665EBF-608A-4FB1-B49B-FCDFE8EF7B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45103" y="108734"/>
            <a:ext cx="9597063" cy="6498137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22ACBBBB-BCD8-4C14-865E-1733ED1F9E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60103" y="1448275"/>
            <a:ext cx="3255739" cy="3361905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77C9F10C-5245-43D1-9227-F1CB6D07AB7B}"/>
              </a:ext>
            </a:extLst>
          </p:cNvPr>
          <p:cNvSpPr txBox="1"/>
          <p:nvPr/>
        </p:nvSpPr>
        <p:spPr>
          <a:xfrm>
            <a:off x="4811655" y="1982450"/>
            <a:ext cx="25954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hy" sz="1100" dirty="0"/>
              <a:t>Չնայած որ COVID-19-ի դեմ պատվաստանյութերի արդյունավետությունը կարող է տարբերվել, ԲՈԼՈՐՆ էլ արդյունավետ են եղել COVID-19-ի ժամանակ հոսպիտալացումը և/կամ COVID-19-ից մահացությունը կանխելու տեսանկյունից: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6A62B07-F173-4B55-9730-81591D5489C5}"/>
              </a:ext>
            </a:extLst>
          </p:cNvPr>
          <p:cNvSpPr/>
          <p:nvPr/>
        </p:nvSpPr>
        <p:spPr>
          <a:xfrm>
            <a:off x="4950830" y="263844"/>
            <a:ext cx="2355651" cy="9846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hy" sz="1200" b="1">
                <a:solidFill>
                  <a:schemeClr val="tx1"/>
                </a:solidFill>
              </a:rPr>
              <a:t>Ո՞վ պետք է ստանա COVID 19-ի դեմ պատվաստանյութ։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A45E3B1-F029-49E4-BFDC-10C5085BE4A1}"/>
              </a:ext>
            </a:extLst>
          </p:cNvPr>
          <p:cNvSpPr/>
          <p:nvPr/>
        </p:nvSpPr>
        <p:spPr>
          <a:xfrm>
            <a:off x="8681259" y="2771353"/>
            <a:ext cx="2459677" cy="11728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hy" sz="1200" b="1">
                <a:solidFill>
                  <a:schemeClr val="tx1"/>
                </a:solidFill>
              </a:rPr>
              <a:t>Ո՞ր պատվաստանյութերն են հաստատված Դեղորայքի հարցերով Եվրոպական գործակալության կողմից։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673CD7A-CE03-4666-8B98-677849F71539}"/>
              </a:ext>
            </a:extLst>
          </p:cNvPr>
          <p:cNvSpPr/>
          <p:nvPr/>
        </p:nvSpPr>
        <p:spPr>
          <a:xfrm>
            <a:off x="4464272" y="5189292"/>
            <a:ext cx="3447400" cy="1321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hy" sz="1200" b="1">
                <a:solidFill>
                  <a:schemeClr val="tx1"/>
                </a:solidFill>
              </a:rPr>
              <a:t>Ե՞րբ պետք է ստանամ COVID 19-ի դեմ պատվաստանյութը։ Արդյո՞ք պետք է սպասեմ մինչև իմ երկրում հասանելի կլինի «առավել արդյունավետ» պատվաստանյութ։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692FC3D-574F-4352-ABD4-7EE754B57819}"/>
              </a:ext>
            </a:extLst>
          </p:cNvPr>
          <p:cNvSpPr/>
          <p:nvPr/>
        </p:nvSpPr>
        <p:spPr>
          <a:xfrm>
            <a:off x="1051064" y="2671534"/>
            <a:ext cx="2087079" cy="12003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hy" sz="1200" b="1">
                <a:solidFill>
                  <a:schemeClr val="tx1"/>
                </a:solidFill>
              </a:rPr>
              <a:t>Արդյո՞ք COVID 19-ի դեմ պատվաստանյութն անվտանգ է միելոմայով տառապող բուժառուների համար։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85E31D8-171E-43E7-9519-2A5487E69B1B}"/>
              </a:ext>
            </a:extLst>
          </p:cNvPr>
          <p:cNvSpPr txBox="1"/>
          <p:nvPr/>
        </p:nvSpPr>
        <p:spPr>
          <a:xfrm>
            <a:off x="7303211" y="1300870"/>
            <a:ext cx="18984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hy" sz="1100"/>
              <a:t>Նվազագույն նշանակության մոնոկլոնալ գամմոպաթիայով (MGUS), ծխացող կամ ախտանիշային միելոմայով տառապող բոլոր բուժառուները</a:t>
            </a:r>
            <a:endParaRPr lang="en-US" sz="1100" baseline="30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979DB2D-8D8E-4B7D-867D-220DB55ECDA1}"/>
              </a:ext>
            </a:extLst>
          </p:cNvPr>
          <p:cNvSpPr txBox="1"/>
          <p:nvPr/>
        </p:nvSpPr>
        <p:spPr>
          <a:xfrm>
            <a:off x="7407129" y="4230984"/>
            <a:ext cx="2212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hy" sz="1200" dirty="0"/>
              <a:t>Moderna, Pfizer, </a:t>
            </a:r>
          </a:p>
          <a:p>
            <a:pPr algn="ctr" rtl="0"/>
            <a:r>
              <a:rPr lang="hy" sz="1200" dirty="0"/>
              <a:t>AstraZeneca, </a:t>
            </a:r>
          </a:p>
          <a:p>
            <a:pPr algn="ctr" rtl="0"/>
            <a:r>
              <a:rPr lang="hy" sz="1200" dirty="0"/>
              <a:t>Janssen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8FED6EB-3287-4405-9C04-118E056F6A24}"/>
              </a:ext>
            </a:extLst>
          </p:cNvPr>
          <p:cNvSpPr txBox="1"/>
          <p:nvPr/>
        </p:nvSpPr>
        <p:spPr>
          <a:xfrm>
            <a:off x="2542671" y="4077559"/>
            <a:ext cx="25954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hy" sz="1100" dirty="0"/>
              <a:t>Ստացեք COVID-19-ի դեմ պատվաստանյութ, հենց որ որևէ պատվաստանյութ խորհուրդ կտրվի և հասանելի կլինի ձեզ համար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A6B30D8-5DCC-47E7-81F3-194FE64236D2}"/>
              </a:ext>
            </a:extLst>
          </p:cNvPr>
          <p:cNvSpPr txBox="1"/>
          <p:nvPr/>
        </p:nvSpPr>
        <p:spPr>
          <a:xfrm>
            <a:off x="2188906" y="1589465"/>
            <a:ext cx="27619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hy" sz="1100" dirty="0"/>
              <a:t>Չնայած որ միելոմայով բուժառուների մոտ այս պատվաստանյութերի վերաբերյալ սահմանափակ քանակությամբ տվյալներ կան, դրանք միելոմայով բուժառուների համար համարվում են անվտանգ:</a:t>
            </a:r>
          </a:p>
        </p:txBody>
      </p:sp>
    </p:spTree>
    <p:extLst>
      <p:ext uri="{BB962C8B-B14F-4D97-AF65-F5344CB8AC3E}">
        <p14:creationId xmlns:p14="http://schemas.microsoft.com/office/powerpoint/2010/main" val="4176702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 Vallejo</dc:creator>
  <cp:lastModifiedBy>Ana Vallejo</cp:lastModifiedBy>
  <cp:revision>8</cp:revision>
  <dcterms:created xsi:type="dcterms:W3CDTF">2021-04-08T13:50:43Z</dcterms:created>
  <dcterms:modified xsi:type="dcterms:W3CDTF">2021-04-16T09:19:51Z</dcterms:modified>
</cp:coreProperties>
</file>